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57" r:id="rId3"/>
    <p:sldId id="264" r:id="rId4"/>
    <p:sldId id="265" r:id="rId5"/>
    <p:sldId id="260" r:id="rId6"/>
    <p:sldId id="268" r:id="rId7"/>
    <p:sldId id="269" r:id="rId8"/>
    <p:sldId id="272" r:id="rId9"/>
    <p:sldId id="261" r:id="rId10"/>
    <p:sldId id="271" r:id="rId11"/>
    <p:sldId id="274" r:id="rId12"/>
    <p:sldId id="262" r:id="rId13"/>
    <p:sldId id="273" r:id="rId14"/>
    <p:sldId id="263" r:id="rId1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7" roundtripDataSignature="AMtx7mhQhZCmv29GJMevKZQvjkFIB6AbY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65"/>
    <p:restoredTop sz="94833"/>
  </p:normalViewPr>
  <p:slideViewPr>
    <p:cSldViewPr snapToGrid="0" snapToObjects="1">
      <p:cViewPr varScale="1">
        <p:scale>
          <a:sx n="108" d="100"/>
          <a:sy n="108" d="100"/>
        </p:scale>
        <p:origin x="35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customschemas.google.com/relationships/presentationmetadata" Target="meta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70875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17562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08" name="Google Shape;10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9BEFCE71-7765-325E-6F6A-09B2BBD6E497}"/>
            </a:ext>
          </a:extLst>
        </p:cNvPr>
        <p:cNvGrpSpPr/>
        <p:nvPr/>
      </p:nvGrpSpPr>
      <p:grpSpPr>
        <a:xfrm>
          <a:off x="0" y="0"/>
          <a:ext cx="0" cy="0"/>
          <a:chOff x="0" y="0"/>
          <a:chExt cx="0" cy="0"/>
        </a:xfrm>
      </p:grpSpPr>
      <p:sp>
        <p:nvSpPr>
          <p:cNvPr id="107" name="Google Shape;107;p4:notes">
            <a:extLst>
              <a:ext uri="{FF2B5EF4-FFF2-40B4-BE49-F238E27FC236}">
                <a16:creationId xmlns:a16="http://schemas.microsoft.com/office/drawing/2014/main" id="{7AFC1B66-1425-CE46-7B29-C6FB133EBE1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08" name="Google Shape;108;p4:notes">
            <a:extLst>
              <a:ext uri="{FF2B5EF4-FFF2-40B4-BE49-F238E27FC236}">
                <a16:creationId xmlns:a16="http://schemas.microsoft.com/office/drawing/2014/main" id="{14469F8F-305B-E78A-BC8B-82B8F9DF57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03521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a:extLst>
            <a:ext uri="{FF2B5EF4-FFF2-40B4-BE49-F238E27FC236}">
              <a16:creationId xmlns:a16="http://schemas.microsoft.com/office/drawing/2014/main" id="{A07D4C22-480F-C7BB-CC01-137A30A4CE49}"/>
            </a:ext>
          </a:extLst>
        </p:cNvPr>
        <p:cNvGrpSpPr/>
        <p:nvPr/>
      </p:nvGrpSpPr>
      <p:grpSpPr>
        <a:xfrm>
          <a:off x="0" y="0"/>
          <a:ext cx="0" cy="0"/>
          <a:chOff x="0" y="0"/>
          <a:chExt cx="0" cy="0"/>
        </a:xfrm>
      </p:grpSpPr>
      <p:sp>
        <p:nvSpPr>
          <p:cNvPr id="124" name="Google Shape;124;p5:notes">
            <a:extLst>
              <a:ext uri="{FF2B5EF4-FFF2-40B4-BE49-F238E27FC236}">
                <a16:creationId xmlns:a16="http://schemas.microsoft.com/office/drawing/2014/main" id="{29580C07-C01B-1458-746C-C0ACB78356C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25" name="Google Shape;125;p5:notes">
            <a:extLst>
              <a:ext uri="{FF2B5EF4-FFF2-40B4-BE49-F238E27FC236}">
                <a16:creationId xmlns:a16="http://schemas.microsoft.com/office/drawing/2014/main" id="{DD063997-6C0C-9132-77AC-AEF03DD3C5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91748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25" name="Google Shape;12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a:extLst>
            <a:ext uri="{FF2B5EF4-FFF2-40B4-BE49-F238E27FC236}">
              <a16:creationId xmlns:a16="http://schemas.microsoft.com/office/drawing/2014/main" id="{1003CE1A-8042-F8AA-DB21-AEE0095FEB65}"/>
            </a:ext>
          </a:extLst>
        </p:cNvPr>
        <p:cNvGrpSpPr/>
        <p:nvPr/>
      </p:nvGrpSpPr>
      <p:grpSpPr>
        <a:xfrm>
          <a:off x="0" y="0"/>
          <a:ext cx="0" cy="0"/>
          <a:chOff x="0" y="0"/>
          <a:chExt cx="0" cy="0"/>
        </a:xfrm>
      </p:grpSpPr>
      <p:sp>
        <p:nvSpPr>
          <p:cNvPr id="124" name="Google Shape;124;p5:notes">
            <a:extLst>
              <a:ext uri="{FF2B5EF4-FFF2-40B4-BE49-F238E27FC236}">
                <a16:creationId xmlns:a16="http://schemas.microsoft.com/office/drawing/2014/main" id="{DC64AD6E-4FA8-6D39-D215-A4F513A6DDF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25" name="Google Shape;125;p5:notes">
            <a:extLst>
              <a:ext uri="{FF2B5EF4-FFF2-40B4-BE49-F238E27FC236}">
                <a16:creationId xmlns:a16="http://schemas.microsoft.com/office/drawing/2014/main" id="{9F2E9B77-858E-FF2C-A552-262AEAA5FB9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368469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a:extLst>
            <a:ext uri="{FF2B5EF4-FFF2-40B4-BE49-F238E27FC236}">
              <a16:creationId xmlns:a16="http://schemas.microsoft.com/office/drawing/2014/main" id="{CA067BF3-1E55-BC75-71C2-8153193264CE}"/>
            </a:ext>
          </a:extLst>
        </p:cNvPr>
        <p:cNvGrpSpPr/>
        <p:nvPr/>
      </p:nvGrpSpPr>
      <p:grpSpPr>
        <a:xfrm>
          <a:off x="0" y="0"/>
          <a:ext cx="0" cy="0"/>
          <a:chOff x="0" y="0"/>
          <a:chExt cx="0" cy="0"/>
        </a:xfrm>
      </p:grpSpPr>
      <p:sp>
        <p:nvSpPr>
          <p:cNvPr id="124" name="Google Shape;124;p5:notes">
            <a:extLst>
              <a:ext uri="{FF2B5EF4-FFF2-40B4-BE49-F238E27FC236}">
                <a16:creationId xmlns:a16="http://schemas.microsoft.com/office/drawing/2014/main" id="{BE0EABFD-1763-A208-7649-4120BE56911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25" name="Google Shape;125;p5:notes">
            <a:extLst>
              <a:ext uri="{FF2B5EF4-FFF2-40B4-BE49-F238E27FC236}">
                <a16:creationId xmlns:a16="http://schemas.microsoft.com/office/drawing/2014/main" id="{9F9E82B7-D2EB-469C-5273-9A817ABDD6B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65244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43" name="Google Shape;14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a:extLst>
            <a:ext uri="{FF2B5EF4-FFF2-40B4-BE49-F238E27FC236}">
              <a16:creationId xmlns:a16="http://schemas.microsoft.com/office/drawing/2014/main" id="{4E6205D0-AD93-5DFB-8A97-7BA6F0F8AF9A}"/>
            </a:ext>
          </a:extLst>
        </p:cNvPr>
        <p:cNvGrpSpPr/>
        <p:nvPr/>
      </p:nvGrpSpPr>
      <p:grpSpPr>
        <a:xfrm>
          <a:off x="0" y="0"/>
          <a:ext cx="0" cy="0"/>
          <a:chOff x="0" y="0"/>
          <a:chExt cx="0" cy="0"/>
        </a:xfrm>
      </p:grpSpPr>
      <p:sp>
        <p:nvSpPr>
          <p:cNvPr id="124" name="Google Shape;124;p5:notes">
            <a:extLst>
              <a:ext uri="{FF2B5EF4-FFF2-40B4-BE49-F238E27FC236}">
                <a16:creationId xmlns:a16="http://schemas.microsoft.com/office/drawing/2014/main" id="{874BE3FB-63F9-A490-E73B-9CFD795A3A1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25" name="Google Shape;125;p5:notes">
            <a:extLst>
              <a:ext uri="{FF2B5EF4-FFF2-40B4-BE49-F238E27FC236}">
                <a16:creationId xmlns:a16="http://schemas.microsoft.com/office/drawing/2014/main" id="{E8695D12-A374-3B90-DF07-E8CE92C7A4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45627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82" name="Google Shape;18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
        <p:cNvGrpSpPr/>
        <p:nvPr/>
      </p:nvGrpSpPr>
      <p:grpSpPr>
        <a:xfrm>
          <a:off x="0" y="0"/>
          <a:ext cx="0" cy="0"/>
          <a:chOff x="0" y="0"/>
          <a:chExt cx="0" cy="0"/>
        </a:xfrm>
      </p:grpSpPr>
      <p:sp>
        <p:nvSpPr>
          <p:cNvPr id="12" name="Google Shape;12;p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 name="Google Shape;14;p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 name="Google Shape;15;p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 name="Google Shape;16;p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 name="Google Shape;17;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 name="Google Shape;18;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9" name="Google Shape;19;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4" name="Google Shape;24;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5" name="Google Shape;25;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1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9" name="Google Shape;29;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0" name="Google Shape;30;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1" name="Google Shape;31;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1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5" name="Google Shape;35;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6" name="Google Shape;36;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7" name="Google Shape;37;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1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3" name="Google Shape;4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4" name="Google Shape;4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8" name="Google Shape;48;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9" name="Google Shape;49;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2" name="Google Shape;5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3" name="Google Shape;5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9" name="Google Shape;5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0" name="Google Shape;6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7"/>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64" name="Google Shape;64;p1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6" name="Google Shape;66;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7" name="Google Shape;67;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2" name="Google Shape;7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3" name="Google Shape;7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8" name="Google Shape;78;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9" name="Google Shape;79;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9" name="Google Shape;9;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10" name="Google Shape;10;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hyperlink" Target="https://cts.businesswire.com/ct/CT?id=smartlink&amp;url=https%3A%2F%2Fwww.netradyne.com%2F&amp;esheet=54181161&amp;newsitemid=20250116342580&amp;lan=en-US&amp;anchor=Netradyne&amp;index=1&amp;md5=d293af45926870b7ead1bc67a84a22c2" TargetMode="External"/><Relationship Id="rId1" Type="http://schemas.openxmlformats.org/officeDocument/2006/relationships/slideLayout" Target="../slideLayouts/slideLayout2.xml"/><Relationship Id="rId6" Type="http://schemas.openxmlformats.org/officeDocument/2006/relationships/hyperlink" Target="https://variety.com/t/mob-scene/" TargetMode="Externa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s://www.intelcapital.com/" TargetMode="External"/><Relationship Id="rId7"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hyperlink" Target="https://www.eniac.vc/" TargetMode="External"/><Relationship Id="rId4" Type="http://schemas.openxmlformats.org/officeDocument/2006/relationships/hyperlink" Target="https://www.peakxv.com/" TargetMode="External"/><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7.jpeg"/><Relationship Id="rId7" Type="http://schemas.openxmlformats.org/officeDocument/2006/relationships/hyperlink" Target="https://fundraiseinsider.com/blog/recently-funded-startups-san-francisco/"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zeplyn.ai/newsroom/zeplyn-raises-3m-seed-funding" TargetMode="External"/><Relationship Id="rId5" Type="http://schemas.openxmlformats.org/officeDocument/2006/relationships/image" Target="../media/image29.jpe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13" Type="http://schemas.openxmlformats.org/officeDocument/2006/relationships/image" Target="../media/image41.png"/><Relationship Id="rId18" Type="http://schemas.openxmlformats.org/officeDocument/2006/relationships/image" Target="../media/image46.png"/><Relationship Id="rId26" Type="http://schemas.microsoft.com/office/2007/relationships/hdphoto" Target="../media/hdphoto1.wdp"/><Relationship Id="rId39" Type="http://schemas.openxmlformats.org/officeDocument/2006/relationships/image" Target="../media/image16.png"/><Relationship Id="rId21" Type="http://schemas.openxmlformats.org/officeDocument/2006/relationships/image" Target="../media/image49.png"/><Relationship Id="rId34" Type="http://schemas.openxmlformats.org/officeDocument/2006/relationships/image" Target="../media/image61.jpeg"/><Relationship Id="rId42" Type="http://schemas.openxmlformats.org/officeDocument/2006/relationships/image" Target="../media/image25.png"/><Relationship Id="rId7" Type="http://schemas.openxmlformats.org/officeDocument/2006/relationships/image" Target="../media/image35.png"/><Relationship Id="rId2" Type="http://schemas.openxmlformats.org/officeDocument/2006/relationships/notesSlide" Target="../notesSlides/notesSlide11.xml"/><Relationship Id="rId16" Type="http://schemas.openxmlformats.org/officeDocument/2006/relationships/image" Target="../media/image44.png"/><Relationship Id="rId29" Type="http://schemas.openxmlformats.org/officeDocument/2006/relationships/image" Target="../media/image56.png"/><Relationship Id="rId1" Type="http://schemas.openxmlformats.org/officeDocument/2006/relationships/slideLayout" Target="../slideLayouts/slideLayout1.xml"/><Relationship Id="rId6" Type="http://schemas.openxmlformats.org/officeDocument/2006/relationships/image" Target="../media/image34.png"/><Relationship Id="rId11" Type="http://schemas.openxmlformats.org/officeDocument/2006/relationships/image" Target="../media/image39.png"/><Relationship Id="rId24" Type="http://schemas.openxmlformats.org/officeDocument/2006/relationships/image" Target="../media/image52.png"/><Relationship Id="rId32" Type="http://schemas.openxmlformats.org/officeDocument/2006/relationships/image" Target="../media/image59.png"/><Relationship Id="rId37" Type="http://schemas.openxmlformats.org/officeDocument/2006/relationships/image" Target="../media/image18.png"/><Relationship Id="rId40" Type="http://schemas.openxmlformats.org/officeDocument/2006/relationships/image" Target="../media/image15.png"/><Relationship Id="rId45" Type="http://schemas.openxmlformats.org/officeDocument/2006/relationships/image" Target="../media/image65.png"/><Relationship Id="rId5" Type="http://schemas.openxmlformats.org/officeDocument/2006/relationships/image" Target="../media/image33.png"/><Relationship Id="rId15" Type="http://schemas.openxmlformats.org/officeDocument/2006/relationships/image" Target="../media/image43.png"/><Relationship Id="rId23" Type="http://schemas.openxmlformats.org/officeDocument/2006/relationships/image" Target="../media/image51.jpg"/><Relationship Id="rId28" Type="http://schemas.openxmlformats.org/officeDocument/2006/relationships/image" Target="../media/image55.jpg"/><Relationship Id="rId36" Type="http://schemas.openxmlformats.org/officeDocument/2006/relationships/image" Target="../media/image14.png"/><Relationship Id="rId10" Type="http://schemas.openxmlformats.org/officeDocument/2006/relationships/image" Target="../media/image38.png"/><Relationship Id="rId19" Type="http://schemas.openxmlformats.org/officeDocument/2006/relationships/image" Target="../media/image47.png"/><Relationship Id="rId31" Type="http://schemas.openxmlformats.org/officeDocument/2006/relationships/image" Target="../media/image58.png"/><Relationship Id="rId44" Type="http://schemas.openxmlformats.org/officeDocument/2006/relationships/image" Target="../media/image64.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 Id="rId22" Type="http://schemas.openxmlformats.org/officeDocument/2006/relationships/image" Target="../media/image50.jpg"/><Relationship Id="rId27" Type="http://schemas.openxmlformats.org/officeDocument/2006/relationships/image" Target="../media/image54.png"/><Relationship Id="rId30" Type="http://schemas.openxmlformats.org/officeDocument/2006/relationships/image" Target="../media/image57.png"/><Relationship Id="rId35" Type="http://schemas.openxmlformats.org/officeDocument/2006/relationships/image" Target="../media/image62.jpeg"/><Relationship Id="rId43" Type="http://schemas.openxmlformats.org/officeDocument/2006/relationships/image" Target="../media/image63.png"/><Relationship Id="rId8" Type="http://schemas.openxmlformats.org/officeDocument/2006/relationships/image" Target="../media/image36.png"/><Relationship Id="rId3" Type="http://schemas.openxmlformats.org/officeDocument/2006/relationships/image" Target="../media/image31.png"/><Relationship Id="rId12" Type="http://schemas.openxmlformats.org/officeDocument/2006/relationships/image" Target="../media/image40.png"/><Relationship Id="rId17" Type="http://schemas.openxmlformats.org/officeDocument/2006/relationships/image" Target="../media/image45.png"/><Relationship Id="rId25" Type="http://schemas.openxmlformats.org/officeDocument/2006/relationships/image" Target="../media/image53.png"/><Relationship Id="rId33" Type="http://schemas.openxmlformats.org/officeDocument/2006/relationships/image" Target="../media/image60.jpeg"/><Relationship Id="rId38" Type="http://schemas.openxmlformats.org/officeDocument/2006/relationships/image" Target="../media/image17.jpeg"/><Relationship Id="rId46" Type="http://schemas.openxmlformats.org/officeDocument/2006/relationships/image" Target="../media/image66.png"/><Relationship Id="rId20" Type="http://schemas.openxmlformats.org/officeDocument/2006/relationships/image" Target="../media/image48.png"/><Relationship Id="rId41"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jpeg"/><Relationship Id="rId7" Type="http://schemas.openxmlformats.org/officeDocument/2006/relationships/image" Target="../media/image7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3"/>
        <p:cNvGrpSpPr/>
        <p:nvPr/>
      </p:nvGrpSpPr>
      <p:grpSpPr>
        <a:xfrm>
          <a:off x="0" y="0"/>
          <a:ext cx="0" cy="0"/>
          <a:chOff x="0" y="0"/>
          <a:chExt cx="0" cy="0"/>
        </a:xfrm>
      </p:grpSpPr>
      <p:pic>
        <p:nvPicPr>
          <p:cNvPr id="9" name="Picture 8" descr="A map of the world&#10;&#10;AI-generated content may be incorrect.">
            <a:extLst>
              <a:ext uri="{FF2B5EF4-FFF2-40B4-BE49-F238E27FC236}">
                <a16:creationId xmlns:a16="http://schemas.microsoft.com/office/drawing/2014/main" id="{640CF395-DA97-A42E-35EA-EC8F66E2227D}"/>
              </a:ext>
            </a:extLst>
          </p:cNvPr>
          <p:cNvPicPr>
            <a:picLocks noChangeAspect="1"/>
          </p:cNvPicPr>
          <p:nvPr/>
        </p:nvPicPr>
        <p:blipFill>
          <a:blip r:embed="rId3"/>
          <a:srcRect/>
          <a:stretch/>
        </p:blipFill>
        <p:spPr>
          <a:xfrm>
            <a:off x="-60435" y="-76200"/>
            <a:ext cx="12312869" cy="6934200"/>
          </a:xfrm>
          <a:prstGeom prst="rect">
            <a:avLst/>
          </a:prstGeom>
        </p:spPr>
      </p:pic>
      <p:sp>
        <p:nvSpPr>
          <p:cNvPr id="28" name="Rectangle 2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40D915A2-F6D0-4402-AB87-0A23BC6A85AC}"/>
              </a:ext>
            </a:extLst>
          </p:cNvPr>
          <p:cNvSpPr txBox="1">
            <a:spLocks/>
          </p:cNvSpPr>
          <p:nvPr/>
        </p:nvSpPr>
        <p:spPr>
          <a:xfrm>
            <a:off x="523875" y="425950"/>
            <a:ext cx="11210925" cy="744836"/>
          </a:xfrm>
          <a:prstGeom prst="rect">
            <a:avLst/>
          </a:prstGeom>
        </p:spPr>
        <p:txBody>
          <a:bodyPr spcFirstLastPara="1" vert="horz" lIns="91440" tIns="45720" rIns="91440" bIns="45720" rtlCol="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spcBef>
                <a:spcPct val="0"/>
              </a:spcBef>
              <a:spcAft>
                <a:spcPts val="600"/>
              </a:spcAft>
            </a:pPr>
            <a:r>
              <a:rPr lang="en-US" sz="3600" b="1" kern="1200" dirty="0">
                <a:solidFill>
                  <a:schemeClr val="tx1">
                    <a:lumMod val="85000"/>
                    <a:lumOff val="15000"/>
                  </a:schemeClr>
                </a:solidFill>
                <a:effectLst>
                  <a:outerShdw sx="1000" sy="1000" algn="ctr" rotWithShape="0">
                    <a:srgbClr val="000000"/>
                  </a:outerShdw>
                </a:effectLst>
                <a:latin typeface="+mj-lt"/>
                <a:ea typeface="+mj-ea"/>
                <a:cs typeface="+mj-cs"/>
              </a:rPr>
              <a:t>Firm Profile</a:t>
            </a:r>
          </a:p>
        </p:txBody>
      </p:sp>
      <p:cxnSp>
        <p:nvCxnSpPr>
          <p:cNvPr id="30" name="Straight Connector 2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2"/>
          <p:cNvSpPr txBox="1">
            <a:spLocks noGrp="1"/>
          </p:cNvSpPr>
          <p:nvPr>
            <p:ph type="title"/>
          </p:nvPr>
        </p:nvSpPr>
        <p:spPr>
          <a:xfrm>
            <a:off x="838200" y="365125"/>
            <a:ext cx="10515600" cy="1051693"/>
          </a:xfrm>
          <a:prstGeom prst="rect">
            <a:avLst/>
          </a:prstGeom>
          <a:gradFill>
            <a:gsLst>
              <a:gs pos="0">
                <a:srgbClr val="2E5980"/>
              </a:gs>
              <a:gs pos="50000">
                <a:srgbClr val="4481B9"/>
              </a:gs>
              <a:gs pos="100000">
                <a:srgbClr val="519BDE"/>
              </a:gs>
            </a:gsLst>
            <a:lin ang="10800000" scaled="0"/>
          </a:gra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4400"/>
              <a:buFont typeface="Calibri"/>
              <a:buNone/>
            </a:pPr>
            <a:r>
              <a:rPr lang="en-US" sz="4400" b="0" i="0" u="none" strike="noStrike" cap="none" dirty="0">
                <a:solidFill>
                  <a:schemeClr val="lt1"/>
                </a:solidFill>
                <a:latin typeface="Calibri"/>
                <a:ea typeface="Calibri"/>
                <a:cs typeface="Calibri"/>
                <a:sym typeface="Calibri"/>
              </a:rPr>
              <a:t>INVENTUS LAW </a:t>
            </a:r>
            <a:endParaRPr dirty="0"/>
          </a:p>
        </p:txBody>
      </p:sp>
      <p:sp>
        <p:nvSpPr>
          <p:cNvPr id="90" name="Google Shape;90;p2"/>
          <p:cNvSpPr txBox="1">
            <a:spLocks noGrp="1"/>
          </p:cNvSpPr>
          <p:nvPr>
            <p:ph type="body" idx="1"/>
          </p:nvPr>
        </p:nvSpPr>
        <p:spPr>
          <a:xfrm>
            <a:off x="838200" y="1514642"/>
            <a:ext cx="10515600" cy="4978233"/>
          </a:xfrm>
          <a:prstGeom prst="rect">
            <a:avLst/>
          </a:prstGeom>
          <a:noFill/>
          <a:ln>
            <a:noFill/>
          </a:ln>
        </p:spPr>
        <p:txBody>
          <a:bodyPr spcFirstLastPara="1" wrap="square" lIns="91425" tIns="45700" rIns="91425" bIns="45700" anchor="t" anchorCtr="0">
            <a:normAutofit/>
          </a:bodyPr>
          <a:lstStyle/>
          <a:p>
            <a:pPr marL="228600" lvl="0" indent="-184150" algn="l" rtl="0">
              <a:lnSpc>
                <a:spcPct val="80000"/>
              </a:lnSpc>
              <a:spcBef>
                <a:spcPts val="0"/>
              </a:spcBef>
              <a:spcAft>
                <a:spcPts val="0"/>
              </a:spcAft>
              <a:buClr>
                <a:schemeClr val="dk1"/>
              </a:buClr>
              <a:buSzPts val="2100"/>
              <a:buChar char="•"/>
            </a:pPr>
            <a:r>
              <a:rPr lang="en-US" sz="1900" b="1" u="sng" dirty="0"/>
              <a:t>THE</a:t>
            </a:r>
            <a:r>
              <a:rPr lang="en-US" sz="1900" dirty="0"/>
              <a:t> Global Technology Law Firm. </a:t>
            </a:r>
          </a:p>
          <a:p>
            <a:pPr marL="228600" lvl="0" indent="-184150" algn="l" rtl="0">
              <a:lnSpc>
                <a:spcPct val="80000"/>
              </a:lnSpc>
              <a:spcBef>
                <a:spcPts val="0"/>
              </a:spcBef>
              <a:spcAft>
                <a:spcPts val="0"/>
              </a:spcAft>
              <a:buClr>
                <a:schemeClr val="dk1"/>
              </a:buClr>
              <a:buSzPts val="2100"/>
              <a:buChar char="•"/>
            </a:pPr>
            <a:endParaRPr lang="en-US" sz="1900" b="1" u="sng" dirty="0"/>
          </a:p>
          <a:p>
            <a:pPr marL="228600" lvl="0" indent="-184150" algn="l" rtl="0">
              <a:lnSpc>
                <a:spcPct val="80000"/>
              </a:lnSpc>
              <a:spcBef>
                <a:spcPts val="0"/>
              </a:spcBef>
              <a:spcAft>
                <a:spcPts val="0"/>
              </a:spcAft>
              <a:buClr>
                <a:schemeClr val="dk1"/>
              </a:buClr>
              <a:buSzPts val="2100"/>
              <a:buChar char="•"/>
            </a:pPr>
            <a:r>
              <a:rPr lang="en-US" sz="1900" b="1" u="sng" dirty="0"/>
              <a:t>LEADER</a:t>
            </a:r>
            <a:r>
              <a:rPr lang="en-US" sz="1900" dirty="0"/>
              <a:t> in startup law, venture financings, banking, technology law, mergers and acquisitions, commercial transactions, privacy law, patents, trademarks and other intellectual property matters.</a:t>
            </a:r>
            <a:endParaRPr sz="1900" dirty="0"/>
          </a:p>
          <a:p>
            <a:pPr marL="228600" lvl="0" indent="-184150" algn="l" rtl="0">
              <a:lnSpc>
                <a:spcPct val="80000"/>
              </a:lnSpc>
              <a:spcBef>
                <a:spcPts val="1600"/>
              </a:spcBef>
              <a:spcAft>
                <a:spcPts val="0"/>
              </a:spcAft>
              <a:buClr>
                <a:schemeClr val="dk1"/>
              </a:buClr>
              <a:buSzPts val="2100"/>
              <a:buChar char="•"/>
            </a:pPr>
            <a:r>
              <a:rPr lang="en-US" sz="1900" b="1" u="sng" dirty="0"/>
              <a:t>OFFICES:</a:t>
            </a:r>
            <a:r>
              <a:rPr lang="en-US" sz="1900" dirty="0"/>
              <a:t> headquartered in Silicon Valley, with other offices in San Francisco, San Jose, Palo Alto, Bangalore, Delhi, Gurgaon; global reach and network of investors, mentors and tech companies.</a:t>
            </a:r>
            <a:endParaRPr sz="1900" dirty="0"/>
          </a:p>
          <a:p>
            <a:pPr marL="228600" lvl="0" indent="-184150" algn="l" rtl="0">
              <a:lnSpc>
                <a:spcPct val="80000"/>
              </a:lnSpc>
              <a:spcBef>
                <a:spcPts val="1600"/>
              </a:spcBef>
              <a:spcAft>
                <a:spcPts val="0"/>
              </a:spcAft>
              <a:buClr>
                <a:schemeClr val="dk1"/>
              </a:buClr>
              <a:buSzPts val="2100"/>
              <a:buChar char="•"/>
            </a:pPr>
            <a:r>
              <a:rPr lang="en-US" sz="1900" b="1" u="sng" dirty="0"/>
              <a:t>SUCCESSFULLY</a:t>
            </a:r>
            <a:r>
              <a:rPr lang="en-US" sz="1900" b="1" dirty="0"/>
              <a:t> </a:t>
            </a:r>
            <a:r>
              <a:rPr lang="en-US" sz="1900" dirty="0"/>
              <a:t>represented over </a:t>
            </a:r>
            <a:r>
              <a:rPr lang="en-US" sz="1900" b="1" u="sng" dirty="0"/>
              <a:t>3,500</a:t>
            </a:r>
            <a:r>
              <a:rPr lang="en-US" sz="1900" dirty="0"/>
              <a:t> technology companies, with</a:t>
            </a:r>
            <a:r>
              <a:rPr lang="en-US" sz="1900" b="1" dirty="0"/>
              <a:t> </a:t>
            </a:r>
            <a:r>
              <a:rPr lang="en-US" sz="1900" dirty="0"/>
              <a:t>almost </a:t>
            </a:r>
            <a:r>
              <a:rPr lang="en-US" sz="1900" b="1" u="sng" dirty="0"/>
              <a:t>500</a:t>
            </a:r>
            <a:r>
              <a:rPr lang="en-US" sz="1900" dirty="0"/>
              <a:t> financing and M&amp;A transactions totaling over </a:t>
            </a:r>
            <a:r>
              <a:rPr lang="en-US" sz="1900" b="1" u="sng" dirty="0"/>
              <a:t>$5 billion.</a:t>
            </a:r>
          </a:p>
          <a:p>
            <a:pPr marL="114300" lvl="1" indent="-209550" algn="l" rtl="0">
              <a:lnSpc>
                <a:spcPct val="80000"/>
              </a:lnSpc>
              <a:spcBef>
                <a:spcPts val="1100"/>
              </a:spcBef>
              <a:spcAft>
                <a:spcPts val="0"/>
              </a:spcAft>
              <a:buClr>
                <a:schemeClr val="dk1"/>
              </a:buClr>
              <a:buSzPts val="2100"/>
              <a:buChar char="•"/>
            </a:pPr>
            <a:r>
              <a:rPr lang="en-US" sz="1900" b="1" u="sng" dirty="0"/>
              <a:t>EXPANDED</a:t>
            </a:r>
            <a:r>
              <a:rPr lang="en-US" sz="1900" dirty="0"/>
              <a:t> client growth with our knowledge of: </a:t>
            </a:r>
          </a:p>
          <a:p>
            <a:pPr marL="354013" lvl="1" indent="0" algn="l" rtl="0">
              <a:lnSpc>
                <a:spcPct val="80000"/>
              </a:lnSpc>
              <a:spcBef>
                <a:spcPts val="1100"/>
              </a:spcBef>
              <a:spcAft>
                <a:spcPts val="0"/>
              </a:spcAft>
              <a:buClr>
                <a:schemeClr val="dk1"/>
              </a:buClr>
              <a:buSzPts val="2100"/>
              <a:buNone/>
            </a:pPr>
            <a:r>
              <a:rPr lang="en-US" sz="1760" dirty="0"/>
              <a:t>1. Corporate Law, including formations, venture financing and M&amp;A transactions.</a:t>
            </a:r>
          </a:p>
          <a:p>
            <a:pPr marL="354013" lvl="1" indent="0" algn="l" rtl="0">
              <a:lnSpc>
                <a:spcPct val="80000"/>
              </a:lnSpc>
              <a:spcBef>
                <a:spcPts val="1100"/>
              </a:spcBef>
              <a:spcAft>
                <a:spcPts val="0"/>
              </a:spcAft>
              <a:buClr>
                <a:schemeClr val="dk1"/>
              </a:buClr>
              <a:buSzPts val="2100"/>
              <a:buNone/>
            </a:pPr>
            <a:r>
              <a:rPr lang="en-US" sz="1760" dirty="0"/>
              <a:t>2. Intellectual Property, including patents, trademarks, and copyrights.</a:t>
            </a:r>
          </a:p>
          <a:p>
            <a:pPr marL="354013" lvl="1" indent="0" algn="l" rtl="0">
              <a:lnSpc>
                <a:spcPct val="80000"/>
              </a:lnSpc>
              <a:spcBef>
                <a:spcPts val="1100"/>
              </a:spcBef>
              <a:spcAft>
                <a:spcPts val="0"/>
              </a:spcAft>
              <a:buClr>
                <a:schemeClr val="dk1"/>
              </a:buClr>
              <a:buSzPts val="2100"/>
              <a:buNone/>
            </a:pPr>
            <a:r>
              <a:rPr lang="en-US" sz="1760" dirty="0"/>
              <a:t>3. Commercial Law Practice, including licensing, customer agreements, partnerships, joint ventures, CFIUS, and privacy and data protection issues under CCPA, GDPR and Indian privacy laws.</a:t>
            </a:r>
            <a:endParaRPr sz="1760" dirty="0"/>
          </a:p>
          <a:p>
            <a:pPr marL="228600" lvl="0" indent="-184150" algn="l" rtl="0">
              <a:lnSpc>
                <a:spcPct val="80000"/>
              </a:lnSpc>
              <a:spcBef>
                <a:spcPts val="1600"/>
              </a:spcBef>
              <a:spcAft>
                <a:spcPts val="0"/>
              </a:spcAft>
              <a:buClr>
                <a:schemeClr val="dk1"/>
              </a:buClr>
              <a:buSzPts val="2100"/>
              <a:buChar char="•"/>
            </a:pPr>
            <a:r>
              <a:rPr lang="en-US" sz="1900" b="1" u="sng" dirty="0"/>
              <a:t>31 legal professionals </a:t>
            </a:r>
            <a:r>
              <a:rPr lang="en-US" sz="1900" dirty="0"/>
              <a:t>at your service, with over 100 years of combined experience.</a:t>
            </a:r>
            <a:endParaRPr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90" name="Google Shape;90;p2"/>
          <p:cNvSpPr txBox="1">
            <a:spLocks noGrp="1"/>
          </p:cNvSpPr>
          <p:nvPr>
            <p:ph type="body" idx="1"/>
          </p:nvPr>
        </p:nvSpPr>
        <p:spPr>
          <a:xfrm>
            <a:off x="838199" y="1514642"/>
            <a:ext cx="10515601" cy="4859653"/>
          </a:xfrm>
          <a:prstGeom prst="rect">
            <a:avLst/>
          </a:prstGeom>
          <a:noFill/>
          <a:ln>
            <a:noFill/>
          </a:ln>
        </p:spPr>
        <p:txBody>
          <a:bodyPr spcFirstLastPara="1" wrap="square" lIns="91425" tIns="45700" rIns="91425" bIns="45700" anchor="t" anchorCtr="0">
            <a:noAutofit/>
          </a:bodyPr>
          <a:lstStyle/>
          <a:p>
            <a:pPr marL="228600" lvl="0" indent="-184150" rtl="0">
              <a:lnSpc>
                <a:spcPct val="150000"/>
              </a:lnSpc>
              <a:spcBef>
                <a:spcPts val="0"/>
              </a:spcBef>
              <a:spcAft>
                <a:spcPts val="0"/>
              </a:spcAft>
              <a:buClr>
                <a:schemeClr val="dk1"/>
              </a:buClr>
              <a:buSzPts val="2100"/>
              <a:buChar char="•"/>
            </a:pPr>
            <a:r>
              <a:rPr lang="en-US" sz="1900" dirty="0"/>
              <a:t>Commitment to work with founders and startups on navigating through the life-cycle of the startup.</a:t>
            </a:r>
          </a:p>
          <a:p>
            <a:pPr marL="228600" lvl="0" indent="-184150" rtl="0">
              <a:lnSpc>
                <a:spcPct val="150000"/>
              </a:lnSpc>
              <a:spcBef>
                <a:spcPts val="0"/>
              </a:spcBef>
              <a:spcAft>
                <a:spcPts val="0"/>
              </a:spcAft>
              <a:buClr>
                <a:schemeClr val="dk1"/>
              </a:buClr>
              <a:buSzPts val="2100"/>
              <a:buChar char="•"/>
            </a:pPr>
            <a:r>
              <a:rPr lang="en-US" sz="1900" dirty="0"/>
              <a:t>Full-service law firm for high growth technology companies and investors with practice areas including: General Corporate, Venture Financings, Commercial Transactions, GDPR, and Global Privacy Laws.</a:t>
            </a:r>
          </a:p>
          <a:p>
            <a:pPr marL="228600" lvl="0" indent="-184150" rtl="0">
              <a:lnSpc>
                <a:spcPct val="150000"/>
              </a:lnSpc>
              <a:spcBef>
                <a:spcPts val="0"/>
              </a:spcBef>
              <a:spcAft>
                <a:spcPts val="0"/>
              </a:spcAft>
              <a:buClr>
                <a:schemeClr val="dk1"/>
              </a:buClr>
              <a:buSzPts val="2100"/>
              <a:buChar char="•"/>
            </a:pPr>
            <a:r>
              <a:rPr lang="en-US" sz="1900" dirty="0"/>
              <a:t>The Firm has advised clients on more than 1,000 seed, angel and venture capital financings.</a:t>
            </a:r>
          </a:p>
          <a:p>
            <a:pPr marL="228600" indent="-184150">
              <a:lnSpc>
                <a:spcPct val="150000"/>
              </a:lnSpc>
              <a:spcBef>
                <a:spcPts val="0"/>
              </a:spcBef>
              <a:buSzPts val="2100"/>
            </a:pPr>
            <a:r>
              <a:rPr lang="en-US" sz="1900" dirty="0"/>
              <a:t>The Firm has advised clients on more than 100 mergers and acquisition transactions with deal sizes ranging from $5M to $400M.</a:t>
            </a:r>
          </a:p>
          <a:p>
            <a:pPr marL="228600" lvl="0" indent="-184150" rtl="0">
              <a:lnSpc>
                <a:spcPct val="150000"/>
              </a:lnSpc>
              <a:spcBef>
                <a:spcPts val="0"/>
              </a:spcBef>
              <a:spcAft>
                <a:spcPts val="0"/>
              </a:spcAft>
              <a:buClr>
                <a:schemeClr val="dk1"/>
              </a:buClr>
              <a:buSzPts val="2100"/>
              <a:buChar char="•"/>
            </a:pPr>
            <a:r>
              <a:rPr lang="en-US" sz="1900" dirty="0"/>
              <a:t>Inventus has expertise in media, healthcare and cryptocurrency technology laws and regulations.</a:t>
            </a:r>
          </a:p>
          <a:p>
            <a:pPr marL="228600" lvl="0" indent="-184150" rtl="0">
              <a:lnSpc>
                <a:spcPct val="150000"/>
              </a:lnSpc>
              <a:spcBef>
                <a:spcPts val="0"/>
              </a:spcBef>
              <a:spcAft>
                <a:spcPts val="0"/>
              </a:spcAft>
              <a:buClr>
                <a:schemeClr val="dk1"/>
              </a:buClr>
              <a:buSzPts val="2100"/>
              <a:buChar char="•"/>
            </a:pPr>
            <a:r>
              <a:rPr lang="en-US" sz="1900" dirty="0"/>
              <a:t>The Firm has advised clients on more than 50 venture debt and leasing transactions.</a:t>
            </a:r>
          </a:p>
          <a:p>
            <a:pPr marL="228600" lvl="0" indent="-184150" rtl="0">
              <a:lnSpc>
                <a:spcPct val="150000"/>
              </a:lnSpc>
              <a:spcBef>
                <a:spcPts val="0"/>
              </a:spcBef>
              <a:spcAft>
                <a:spcPts val="0"/>
              </a:spcAft>
              <a:buClr>
                <a:schemeClr val="dk1"/>
              </a:buClr>
              <a:buSzPts val="2100"/>
              <a:buChar char="•"/>
            </a:pPr>
            <a:r>
              <a:rPr lang="en-US" sz="1900" dirty="0"/>
              <a:t>The Firm has a specialized group of lawyers for Patents, Trademarks and Copyright protection.</a:t>
            </a:r>
          </a:p>
          <a:p>
            <a:pPr marL="228600" lvl="0" indent="-184150" rtl="0">
              <a:lnSpc>
                <a:spcPct val="150000"/>
              </a:lnSpc>
              <a:spcBef>
                <a:spcPts val="0"/>
              </a:spcBef>
              <a:spcAft>
                <a:spcPts val="0"/>
              </a:spcAft>
              <a:buClr>
                <a:schemeClr val="dk1"/>
              </a:buClr>
              <a:buSzPts val="2100"/>
              <a:buChar char="•"/>
            </a:pPr>
            <a:r>
              <a:rPr lang="en-US" sz="1900" dirty="0"/>
              <a:t>Our lawyers in the Global Employment Law Practice Group advise clients on employment matters in U.S., India, Europe, Singapore and Australia.</a:t>
            </a:r>
          </a:p>
        </p:txBody>
      </p:sp>
      <p:sp>
        <p:nvSpPr>
          <p:cNvPr id="4" name="Google Shape;98;p3">
            <a:extLst>
              <a:ext uri="{FF2B5EF4-FFF2-40B4-BE49-F238E27FC236}">
                <a16:creationId xmlns:a16="http://schemas.microsoft.com/office/drawing/2014/main" id="{B3AE73EC-96A7-4940-AE99-89990D4C85B4}"/>
              </a:ext>
            </a:extLst>
          </p:cNvPr>
          <p:cNvSpPr txBox="1">
            <a:spLocks/>
          </p:cNvSpPr>
          <p:nvPr/>
        </p:nvSpPr>
        <p:spPr>
          <a:xfrm>
            <a:off x="838200" y="365125"/>
            <a:ext cx="10515600" cy="1051693"/>
          </a:xfrm>
          <a:prstGeom prst="rect">
            <a:avLst/>
          </a:prstGeom>
          <a:gradFill>
            <a:gsLst>
              <a:gs pos="0">
                <a:srgbClr val="2E5980"/>
              </a:gs>
              <a:gs pos="50000">
                <a:srgbClr val="4481B9"/>
              </a:gs>
              <a:gs pos="100000">
                <a:srgbClr val="519BDE"/>
              </a:gs>
            </a:gsLst>
            <a:lin ang="10800000" scaled="0"/>
          </a:gra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chemeClr val="lt1"/>
              </a:buClr>
              <a:buSzPts val="4400"/>
            </a:pPr>
            <a:r>
              <a:rPr lang="en-US" dirty="0">
                <a:solidFill>
                  <a:schemeClr val="lt1"/>
                </a:solidFill>
              </a:rPr>
              <a:t>OUR EXPERTISE </a:t>
            </a:r>
            <a:endParaRPr lang="en-US" dirty="0"/>
          </a:p>
        </p:txBody>
      </p:sp>
    </p:spTree>
    <p:extLst>
      <p:ext uri="{BB962C8B-B14F-4D97-AF65-F5344CB8AC3E}">
        <p14:creationId xmlns:p14="http://schemas.microsoft.com/office/powerpoint/2010/main" val="1805066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90" name="Google Shape;90;p2"/>
          <p:cNvSpPr txBox="1">
            <a:spLocks noGrp="1"/>
          </p:cNvSpPr>
          <p:nvPr>
            <p:ph type="body" idx="1"/>
          </p:nvPr>
        </p:nvSpPr>
        <p:spPr>
          <a:xfrm>
            <a:off x="838199" y="1514643"/>
            <a:ext cx="10515601" cy="4669342"/>
          </a:xfrm>
          <a:prstGeom prst="rect">
            <a:avLst/>
          </a:prstGeom>
          <a:noFill/>
          <a:ln>
            <a:noFill/>
          </a:ln>
        </p:spPr>
        <p:txBody>
          <a:bodyPr spcFirstLastPara="1" wrap="square" lIns="91425" tIns="45700" rIns="91425" bIns="45700" anchor="t" anchorCtr="0">
            <a:noAutofit/>
          </a:bodyPr>
          <a:lstStyle/>
          <a:p>
            <a:pPr marL="228600" lvl="0" indent="-184150" rtl="0">
              <a:lnSpc>
                <a:spcPct val="150000"/>
              </a:lnSpc>
              <a:spcBef>
                <a:spcPts val="0"/>
              </a:spcBef>
              <a:spcAft>
                <a:spcPts val="0"/>
              </a:spcAft>
              <a:buClr>
                <a:schemeClr val="dk1"/>
              </a:buClr>
              <a:buSzPts val="2100"/>
              <a:buChar char="•"/>
            </a:pPr>
            <a:r>
              <a:rPr lang="en-US" sz="1900" dirty="0"/>
              <a:t>Inventus Law is the leading law firm for US - India transactions.</a:t>
            </a:r>
          </a:p>
          <a:p>
            <a:pPr marL="228600" lvl="0" indent="-184150" rtl="0">
              <a:lnSpc>
                <a:spcPct val="150000"/>
              </a:lnSpc>
              <a:spcBef>
                <a:spcPts val="0"/>
              </a:spcBef>
              <a:spcAft>
                <a:spcPts val="0"/>
              </a:spcAft>
              <a:buClr>
                <a:schemeClr val="dk1"/>
              </a:buClr>
              <a:buSzPts val="2100"/>
              <a:buChar char="•"/>
            </a:pPr>
            <a:r>
              <a:rPr lang="en-US" sz="1900" dirty="0"/>
              <a:t>A full-service India practice with offices in </a:t>
            </a:r>
            <a:r>
              <a:rPr lang="en-US" sz="1900" b="1" dirty="0"/>
              <a:t>Bangalore, Gurgaon and Delhi.</a:t>
            </a:r>
          </a:p>
          <a:p>
            <a:pPr marL="228600" lvl="0" indent="-184150" rtl="0">
              <a:lnSpc>
                <a:spcPct val="150000"/>
              </a:lnSpc>
              <a:spcBef>
                <a:spcPts val="0"/>
              </a:spcBef>
              <a:spcAft>
                <a:spcPts val="0"/>
              </a:spcAft>
              <a:buClr>
                <a:schemeClr val="dk1"/>
              </a:buClr>
              <a:buSzPts val="2100"/>
              <a:buChar char="•"/>
            </a:pPr>
            <a:r>
              <a:rPr lang="en-US" sz="1900" dirty="0"/>
              <a:t>Lawyers at Inventus Law’s India Practice Group have deep expertise and very strong experience in representing </a:t>
            </a:r>
            <a:r>
              <a:rPr lang="en-US" sz="1900" b="1" i="1" dirty="0"/>
              <a:t>over 500 India based</a:t>
            </a:r>
            <a:r>
              <a:rPr lang="en-US" sz="1900" b="1" dirty="0"/>
              <a:t> </a:t>
            </a:r>
            <a:r>
              <a:rPr lang="en-US" sz="1900" dirty="0"/>
              <a:t>companies as they “flip” to Delaware holding structures, including advising on India and US corporate laws, and regulatory and compliance issues. </a:t>
            </a:r>
          </a:p>
          <a:p>
            <a:pPr marL="228600" lvl="0" indent="-184150" rtl="0">
              <a:lnSpc>
                <a:spcPct val="150000"/>
              </a:lnSpc>
              <a:spcBef>
                <a:spcPts val="0"/>
              </a:spcBef>
              <a:spcAft>
                <a:spcPts val="0"/>
              </a:spcAft>
              <a:buClr>
                <a:schemeClr val="dk1"/>
              </a:buClr>
              <a:buSzPts val="2100"/>
              <a:buChar char="•"/>
            </a:pPr>
            <a:r>
              <a:rPr lang="en-US" sz="1900" dirty="0"/>
              <a:t>We also represent many India based venture capital investors on their U.S. investments, including </a:t>
            </a:r>
            <a:r>
              <a:rPr lang="en-US" sz="1900" b="1" i="1" dirty="0"/>
              <a:t>Lightspeed India</a:t>
            </a:r>
            <a:r>
              <a:rPr lang="en-US" sz="1900" i="1" dirty="0"/>
              <a:t>, </a:t>
            </a:r>
            <a:r>
              <a:rPr lang="en-US" sz="1900" b="1" i="1" dirty="0"/>
              <a:t>Avatar Growth Capital</a:t>
            </a:r>
            <a:r>
              <a:rPr lang="en-US" sz="1900" b="1" dirty="0"/>
              <a:t>, </a:t>
            </a:r>
            <a:r>
              <a:rPr lang="en-US" sz="1900" b="1" i="1" dirty="0"/>
              <a:t>Sequoia Capital India [Peak XV], Avataar Venture Partners </a:t>
            </a:r>
            <a:r>
              <a:rPr lang="en-US" sz="1900" dirty="0"/>
              <a:t>[successor to Norwest India]</a:t>
            </a:r>
            <a:r>
              <a:rPr lang="en-US" sz="1900" b="1" i="1" dirty="0"/>
              <a:t>, Ivy Capital, Iron Pillar, Sistema</a:t>
            </a:r>
            <a:r>
              <a:rPr lang="en-US" sz="1900" dirty="0"/>
              <a:t> [Russia based].</a:t>
            </a:r>
          </a:p>
          <a:p>
            <a:pPr marL="228600" lvl="0" indent="-184150" rtl="0">
              <a:lnSpc>
                <a:spcPct val="150000"/>
              </a:lnSpc>
              <a:spcBef>
                <a:spcPts val="0"/>
              </a:spcBef>
              <a:spcAft>
                <a:spcPts val="0"/>
              </a:spcAft>
              <a:buClr>
                <a:schemeClr val="dk1"/>
              </a:buClr>
              <a:buSzPts val="2100"/>
              <a:buChar char="•"/>
            </a:pPr>
            <a:r>
              <a:rPr lang="en-US" sz="1900" dirty="0"/>
              <a:t>We have over </a:t>
            </a:r>
            <a:r>
              <a:rPr lang="en-US" sz="1900" b="1" dirty="0"/>
              <a:t>15 lawyers</a:t>
            </a:r>
            <a:r>
              <a:rPr lang="en-US" sz="1900" dirty="0"/>
              <a:t> that are licensed to practice law in India</a:t>
            </a:r>
          </a:p>
          <a:p>
            <a:pPr marL="44450" lvl="0" indent="0" rtl="0">
              <a:lnSpc>
                <a:spcPct val="150000"/>
              </a:lnSpc>
              <a:spcBef>
                <a:spcPts val="0"/>
              </a:spcBef>
              <a:spcAft>
                <a:spcPts val="0"/>
              </a:spcAft>
              <a:buClr>
                <a:schemeClr val="dk1"/>
              </a:buClr>
              <a:buSzPts val="2100"/>
              <a:buNone/>
            </a:pPr>
            <a:endParaRPr lang="en-US" sz="1900" dirty="0"/>
          </a:p>
          <a:p>
            <a:pPr marL="44450" lvl="0" indent="0" rtl="0">
              <a:lnSpc>
                <a:spcPct val="150000"/>
              </a:lnSpc>
              <a:spcBef>
                <a:spcPts val="0"/>
              </a:spcBef>
              <a:spcAft>
                <a:spcPts val="0"/>
              </a:spcAft>
              <a:buClr>
                <a:schemeClr val="dk1"/>
              </a:buClr>
              <a:buSzPts val="2100"/>
              <a:buNone/>
            </a:pPr>
            <a:endParaRPr lang="en-US" sz="1900" dirty="0"/>
          </a:p>
        </p:txBody>
      </p:sp>
      <p:sp>
        <p:nvSpPr>
          <p:cNvPr id="4" name="Google Shape;98;p3">
            <a:extLst>
              <a:ext uri="{FF2B5EF4-FFF2-40B4-BE49-F238E27FC236}">
                <a16:creationId xmlns:a16="http://schemas.microsoft.com/office/drawing/2014/main" id="{B3AE73EC-96A7-4940-AE99-89990D4C85B4}"/>
              </a:ext>
            </a:extLst>
          </p:cNvPr>
          <p:cNvSpPr txBox="1">
            <a:spLocks/>
          </p:cNvSpPr>
          <p:nvPr/>
        </p:nvSpPr>
        <p:spPr>
          <a:xfrm>
            <a:off x="838200" y="365125"/>
            <a:ext cx="10515600" cy="1051693"/>
          </a:xfrm>
          <a:prstGeom prst="rect">
            <a:avLst/>
          </a:prstGeom>
          <a:gradFill>
            <a:gsLst>
              <a:gs pos="0">
                <a:srgbClr val="2E5980"/>
              </a:gs>
              <a:gs pos="50000">
                <a:srgbClr val="4481B9"/>
              </a:gs>
              <a:gs pos="100000">
                <a:srgbClr val="519BDE"/>
              </a:gs>
            </a:gsLst>
            <a:lin ang="10800000" scaled="0"/>
          </a:gra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chemeClr val="lt1"/>
              </a:buClr>
              <a:buSzPts val="4400"/>
            </a:pPr>
            <a:r>
              <a:rPr lang="en-US" dirty="0">
                <a:solidFill>
                  <a:schemeClr val="lt1"/>
                </a:solidFill>
              </a:rPr>
              <a:t>INDIA PRACTICE </a:t>
            </a:r>
            <a:endParaRPr lang="en-US" dirty="0"/>
          </a:p>
        </p:txBody>
      </p:sp>
    </p:spTree>
    <p:extLst>
      <p:ext uri="{BB962C8B-B14F-4D97-AF65-F5344CB8AC3E}">
        <p14:creationId xmlns:p14="http://schemas.microsoft.com/office/powerpoint/2010/main" val="307812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4"/>
          <p:cNvSpPr txBox="1">
            <a:spLocks noGrp="1"/>
          </p:cNvSpPr>
          <p:nvPr>
            <p:ph type="title"/>
          </p:nvPr>
        </p:nvSpPr>
        <p:spPr>
          <a:xfrm>
            <a:off x="839788" y="63647"/>
            <a:ext cx="10515600" cy="701984"/>
          </a:xfrm>
          <a:prstGeom prst="rect">
            <a:avLst/>
          </a:prstGeom>
          <a:gradFill>
            <a:gsLst>
              <a:gs pos="0">
                <a:srgbClr val="2E5980"/>
              </a:gs>
              <a:gs pos="50000">
                <a:srgbClr val="4481B9"/>
              </a:gs>
              <a:gs pos="100000">
                <a:srgbClr val="519BDE"/>
              </a:gs>
            </a:gsLst>
            <a:lin ang="10800000" scaled="0"/>
          </a:gra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US" dirty="0">
                <a:solidFill>
                  <a:schemeClr val="lt1"/>
                </a:solidFill>
              </a:rPr>
              <a:t>OUR PARTNERS</a:t>
            </a:r>
            <a:endParaRPr dirty="0"/>
          </a:p>
        </p:txBody>
      </p:sp>
      <p:pic>
        <p:nvPicPr>
          <p:cNvPr id="112" name="Google Shape;112;p4"/>
          <p:cNvPicPr preferRelativeResize="0"/>
          <p:nvPr/>
        </p:nvPicPr>
        <p:blipFill rotWithShape="1">
          <a:blip r:embed="rId3">
            <a:alphaModFix/>
          </a:blip>
          <a:srcRect/>
          <a:stretch/>
        </p:blipFill>
        <p:spPr>
          <a:xfrm>
            <a:off x="6094573" y="1321693"/>
            <a:ext cx="1501118" cy="1892785"/>
          </a:xfrm>
          <a:prstGeom prst="rect">
            <a:avLst/>
          </a:prstGeom>
          <a:ln>
            <a:solidFill>
              <a:schemeClr val="tx1"/>
            </a:solidFill>
            <a:headEnd type="none" w="sm" len="sm"/>
            <a:tailEnd type="none" w="sm" len="sm"/>
          </a:ln>
        </p:spPr>
        <p:style>
          <a:lnRef idx="2">
            <a:schemeClr val="dk1"/>
          </a:lnRef>
          <a:fillRef idx="1">
            <a:schemeClr val="lt1"/>
          </a:fillRef>
          <a:effectRef idx="0">
            <a:schemeClr val="dk1"/>
          </a:effectRef>
          <a:fontRef idx="minor">
            <a:schemeClr val="dk1"/>
          </a:fontRef>
        </p:style>
      </p:pic>
      <p:pic>
        <p:nvPicPr>
          <p:cNvPr id="114" name="Google Shape;114;p4"/>
          <p:cNvPicPr preferRelativeResize="0"/>
          <p:nvPr/>
        </p:nvPicPr>
        <p:blipFill rotWithShape="1">
          <a:blip r:embed="rId4">
            <a:alphaModFix/>
          </a:blip>
          <a:srcRect/>
          <a:stretch/>
        </p:blipFill>
        <p:spPr>
          <a:xfrm>
            <a:off x="260008" y="3916376"/>
            <a:ext cx="1501117" cy="1856226"/>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pic>
      <p:sp>
        <p:nvSpPr>
          <p:cNvPr id="115" name="Google Shape;115;p4"/>
          <p:cNvSpPr txBox="1"/>
          <p:nvPr/>
        </p:nvSpPr>
        <p:spPr>
          <a:xfrm>
            <a:off x="1591957" y="1485571"/>
            <a:ext cx="4439476" cy="2369839"/>
          </a:xfrm>
          <a:prstGeom prst="rect">
            <a:avLst/>
          </a:prstGeom>
          <a:noFill/>
          <a:ln>
            <a:noFill/>
          </a:ln>
        </p:spPr>
        <p:txBody>
          <a:bodyPr spcFirstLastPara="1" wrap="square" lIns="91425" tIns="45700" rIns="91425" bIns="45700" anchor="t" anchorCtr="0">
            <a:spAutoFit/>
          </a:bodyPr>
          <a:lstStyle/>
          <a:p>
            <a:pPr marL="285750" marR="0" lvl="0" indent="-102870" rtl="0">
              <a:lnSpc>
                <a:spcPct val="100000"/>
              </a:lnSpc>
              <a:spcBef>
                <a:spcPts val="0"/>
              </a:spcBef>
              <a:spcAft>
                <a:spcPts val="0"/>
              </a:spcAft>
              <a:buClr>
                <a:schemeClr val="dk1"/>
              </a:buClr>
              <a:buSzPts val="1400"/>
              <a:buFont typeface="Arial"/>
              <a:buChar char="•"/>
            </a:pPr>
            <a:r>
              <a:rPr lang="en-US" sz="1600" b="1" i="0" u="none" strike="noStrike" cap="none" dirty="0">
                <a:solidFill>
                  <a:schemeClr val="dk1"/>
                </a:solidFill>
                <a:latin typeface="Calibri"/>
                <a:ea typeface="Calibri"/>
                <a:cs typeface="Calibri"/>
                <a:sym typeface="Calibri"/>
              </a:rPr>
              <a:t>Anil </a:t>
            </a:r>
            <a:r>
              <a:rPr lang="en-US" sz="1600" b="0" i="0" u="none" strike="noStrike" cap="none" dirty="0">
                <a:solidFill>
                  <a:schemeClr val="dk1"/>
                </a:solidFill>
                <a:latin typeface="Calibri"/>
                <a:ea typeface="Calibri"/>
                <a:cs typeface="Calibri"/>
                <a:sym typeface="Calibri"/>
              </a:rPr>
              <a:t>is a startup lawyer, angel investor, and mentor to early-stage startup founders. Anil has nearly three  decades of experience practicing law and is admitted in California, New York, India, and the U.S. Supreme Court.</a:t>
            </a:r>
            <a:br>
              <a:rPr lang="en-US" sz="1800" dirty="0">
                <a:ea typeface="Calibri"/>
              </a:rPr>
            </a:br>
            <a:r>
              <a:rPr lang="en-US" sz="1600" b="1" i="0" u="none" strike="noStrike" cap="none" dirty="0">
                <a:solidFill>
                  <a:schemeClr val="dk1"/>
                </a:solidFill>
                <a:latin typeface="Calibri"/>
                <a:ea typeface="Calibri"/>
                <a:cs typeface="Calibri"/>
                <a:sym typeface="Calibri"/>
              </a:rPr>
              <a:t>Anil </a:t>
            </a:r>
            <a:r>
              <a:rPr lang="en-US" sz="1600" b="0" i="0" u="none" strike="noStrike" cap="none" dirty="0">
                <a:solidFill>
                  <a:schemeClr val="dk1"/>
                </a:solidFill>
                <a:latin typeface="Calibri"/>
                <a:ea typeface="Calibri"/>
                <a:cs typeface="Calibri"/>
                <a:sym typeface="Calibri"/>
              </a:rPr>
              <a:t>has represented over </a:t>
            </a:r>
            <a:r>
              <a:rPr lang="en-US" sz="1600" b="1" dirty="0">
                <a:solidFill>
                  <a:schemeClr val="dk1"/>
                </a:solidFill>
                <a:latin typeface="Calibri"/>
                <a:ea typeface="Calibri"/>
                <a:cs typeface="Calibri"/>
                <a:sym typeface="Calibri"/>
              </a:rPr>
              <a:t>3,500</a:t>
            </a:r>
            <a:r>
              <a:rPr lang="en-US" sz="1600" dirty="0">
                <a:solidFill>
                  <a:schemeClr val="dk1"/>
                </a:solidFill>
                <a:latin typeface="Calibri"/>
                <a:ea typeface="Calibri"/>
                <a:cs typeface="Calibri"/>
                <a:sym typeface="Calibri"/>
              </a:rPr>
              <a:t> s</a:t>
            </a:r>
            <a:r>
              <a:rPr lang="en-US" sz="1600" b="0" i="0" u="none" strike="noStrike" cap="none" dirty="0">
                <a:solidFill>
                  <a:schemeClr val="dk1"/>
                </a:solidFill>
                <a:latin typeface="Calibri"/>
                <a:ea typeface="Calibri"/>
                <a:cs typeface="Calibri"/>
                <a:sym typeface="Calibri"/>
              </a:rPr>
              <a:t>tartups, angels, and founders on hundreds of financing and M&amp;A transactions, with a cumulative worth of over $3.5 billion.      </a:t>
            </a:r>
            <a:endParaRPr sz="1800" b="0" i="0" u="none" strike="noStrike" cap="none" dirty="0">
              <a:solidFill>
                <a:srgbClr val="000000"/>
              </a:solidFill>
              <a:latin typeface="Arial"/>
              <a:ea typeface="Arial"/>
              <a:cs typeface="Arial"/>
              <a:sym typeface="Arial"/>
            </a:endParaRPr>
          </a:p>
        </p:txBody>
      </p:sp>
      <p:sp>
        <p:nvSpPr>
          <p:cNvPr id="116" name="Google Shape;116;p4"/>
          <p:cNvSpPr txBox="1"/>
          <p:nvPr/>
        </p:nvSpPr>
        <p:spPr>
          <a:xfrm>
            <a:off x="7532551" y="1470392"/>
            <a:ext cx="4536900" cy="1815841"/>
          </a:xfrm>
          <a:prstGeom prst="rect">
            <a:avLst/>
          </a:prstGeom>
          <a:noFill/>
          <a:ln>
            <a:noFill/>
          </a:ln>
        </p:spPr>
        <p:txBody>
          <a:bodyPr spcFirstLastPara="1" wrap="square" lIns="91425" tIns="45700" rIns="91425" bIns="45700" anchor="t" anchorCtr="0">
            <a:spAutoFit/>
          </a:bodyPr>
          <a:lstStyle/>
          <a:p>
            <a:pPr marL="285750" marR="0" lvl="0" indent="-102870" algn="l" rtl="0">
              <a:lnSpc>
                <a:spcPct val="100000"/>
              </a:lnSpc>
              <a:spcBef>
                <a:spcPts val="0"/>
              </a:spcBef>
              <a:spcAft>
                <a:spcPts val="0"/>
              </a:spcAft>
              <a:buClr>
                <a:schemeClr val="dk1"/>
              </a:buClr>
              <a:buSzPts val="1300"/>
              <a:buFont typeface="Arial"/>
              <a:buChar char="•"/>
            </a:pPr>
            <a:r>
              <a:rPr lang="en-US" sz="1600" b="1" i="0" u="none" strike="noStrike" cap="none" dirty="0">
                <a:solidFill>
                  <a:schemeClr val="dk1"/>
                </a:solidFill>
                <a:latin typeface="Calibri"/>
                <a:ea typeface="Calibri"/>
                <a:cs typeface="Calibri"/>
                <a:sym typeface="Calibri"/>
              </a:rPr>
              <a:t>Chris </a:t>
            </a:r>
            <a:r>
              <a:rPr lang="en-US" sz="1600" b="0" i="0" u="none" strike="noStrike" cap="none" dirty="0">
                <a:solidFill>
                  <a:schemeClr val="dk1"/>
                </a:solidFill>
                <a:latin typeface="Calibri"/>
                <a:ea typeface="Calibri"/>
                <a:cs typeface="Calibri"/>
                <a:sym typeface="Calibri"/>
              </a:rPr>
              <a:t>is an experienced corporate attorney with almost 50 years of experience in the telecommunications and technology industry.</a:t>
            </a:r>
            <a:br>
              <a:rPr lang="en-US" sz="1800" dirty="0">
                <a:ea typeface="Calibri"/>
              </a:rPr>
            </a:br>
            <a:r>
              <a:rPr lang="en-US" sz="1600" b="1" i="0" u="none" strike="noStrike" cap="none" dirty="0">
                <a:solidFill>
                  <a:schemeClr val="dk1"/>
                </a:solidFill>
                <a:latin typeface="Calibri"/>
                <a:ea typeface="Calibri"/>
                <a:cs typeface="Calibri"/>
                <a:sym typeface="Calibri"/>
              </a:rPr>
              <a:t>Chris’s </a:t>
            </a:r>
            <a:r>
              <a:rPr lang="en-US" sz="1600" b="0" i="0" u="none" strike="noStrike" cap="none" dirty="0">
                <a:solidFill>
                  <a:schemeClr val="dk1"/>
                </a:solidFill>
                <a:latin typeface="Calibri"/>
                <a:ea typeface="Calibri"/>
                <a:cs typeface="Calibri"/>
                <a:sym typeface="Calibri"/>
              </a:rPr>
              <a:t>focus is on start-up and early-stage companies with emphasis on technological and commercial transactions, trademark and privacy policy law.</a:t>
            </a:r>
            <a:endParaRPr sz="1800" b="0" i="0" u="none" strike="noStrike" cap="none" dirty="0">
              <a:solidFill>
                <a:srgbClr val="000000"/>
              </a:solidFill>
              <a:latin typeface="Arial"/>
              <a:ea typeface="Arial"/>
              <a:cs typeface="Arial"/>
              <a:sym typeface="Arial"/>
            </a:endParaRPr>
          </a:p>
        </p:txBody>
      </p:sp>
      <p:sp>
        <p:nvSpPr>
          <p:cNvPr id="118" name="Google Shape;118;p4"/>
          <p:cNvSpPr txBox="1"/>
          <p:nvPr/>
        </p:nvSpPr>
        <p:spPr>
          <a:xfrm>
            <a:off x="1682369" y="3916376"/>
            <a:ext cx="4258652" cy="2308284"/>
          </a:xfrm>
          <a:prstGeom prst="rect">
            <a:avLst/>
          </a:prstGeom>
          <a:noFill/>
          <a:ln>
            <a:noFill/>
          </a:ln>
        </p:spPr>
        <p:txBody>
          <a:bodyPr spcFirstLastPara="1" wrap="square" lIns="91425" tIns="45700" rIns="91425" bIns="45700" anchor="t" anchorCtr="0">
            <a:spAutoFit/>
          </a:bodyPr>
          <a:lstStyle/>
          <a:p>
            <a:pPr marL="285750" marR="0" lvl="0" indent="-102870" rtl="0">
              <a:lnSpc>
                <a:spcPct val="100000"/>
              </a:lnSpc>
              <a:spcBef>
                <a:spcPts val="0"/>
              </a:spcBef>
              <a:spcAft>
                <a:spcPts val="0"/>
              </a:spcAft>
              <a:buClr>
                <a:schemeClr val="dk1"/>
              </a:buClr>
              <a:buSzPts val="1300"/>
              <a:buFont typeface="Arial"/>
              <a:buChar char="•"/>
            </a:pPr>
            <a:r>
              <a:rPr lang="en-US" sz="1600" b="1" i="0" u="none" strike="noStrike" cap="none" dirty="0">
                <a:solidFill>
                  <a:schemeClr val="dk1"/>
                </a:solidFill>
                <a:latin typeface="Calibri"/>
                <a:ea typeface="Calibri"/>
                <a:cs typeface="Calibri"/>
                <a:sym typeface="Calibri"/>
              </a:rPr>
              <a:t>Alan</a:t>
            </a:r>
            <a:r>
              <a:rPr lang="en-US" sz="1600" b="0" i="0" u="none" strike="noStrike" cap="none" dirty="0">
                <a:solidFill>
                  <a:schemeClr val="dk1"/>
                </a:solidFill>
                <a:latin typeface="Calibri"/>
                <a:ea typeface="Calibri"/>
                <a:cs typeface="Calibri"/>
                <a:sym typeface="Calibri"/>
              </a:rPr>
              <a:t> is a former chair of the California State Bar Trademark Committee, working in the areas of intellectual property, employment, and is outside general counsel to many privately held companies. </a:t>
            </a:r>
            <a:br>
              <a:rPr lang="en-US" sz="1800" dirty="0">
                <a:ea typeface="Calibri"/>
              </a:rPr>
            </a:br>
            <a:r>
              <a:rPr lang="en-US" sz="1600" b="1" i="0" u="none" strike="noStrike" cap="none" dirty="0">
                <a:solidFill>
                  <a:schemeClr val="dk1"/>
                </a:solidFill>
                <a:latin typeface="Calibri"/>
                <a:ea typeface="Calibri"/>
                <a:cs typeface="Calibri"/>
                <a:sym typeface="Calibri"/>
              </a:rPr>
              <a:t>Alan’s </a:t>
            </a:r>
            <a:r>
              <a:rPr lang="en-US" sz="1600" b="0" i="0" u="none" strike="noStrike" cap="none" dirty="0">
                <a:solidFill>
                  <a:schemeClr val="dk1"/>
                </a:solidFill>
                <a:latin typeface="Calibri"/>
                <a:ea typeface="Calibri"/>
                <a:cs typeface="Calibri"/>
                <a:sym typeface="Calibri"/>
              </a:rPr>
              <a:t>industry specialties are in consumer products, education, entertainment, software, publishing, video games, and e-commerce. </a:t>
            </a:r>
            <a:endParaRPr lang="en-US" sz="1800" b="0" i="0" u="none" strike="noStrike" cap="none" dirty="0">
              <a:solidFill>
                <a:srgbClr val="000000"/>
              </a:solidFill>
              <a:latin typeface="Arial"/>
              <a:ea typeface="Arial"/>
              <a:cs typeface="Arial"/>
              <a:sym typeface="Arial"/>
            </a:endParaRPr>
          </a:p>
        </p:txBody>
      </p:sp>
      <p:pic>
        <p:nvPicPr>
          <p:cNvPr id="119" name="Google Shape;119;p4" descr="A person posing for the camera&#10;&#10;Description automatically generated"/>
          <p:cNvPicPr preferRelativeResize="0"/>
          <p:nvPr/>
        </p:nvPicPr>
        <p:blipFill rotWithShape="1">
          <a:blip r:embed="rId5">
            <a:alphaModFix/>
          </a:blip>
          <a:srcRect/>
          <a:stretch/>
        </p:blipFill>
        <p:spPr>
          <a:xfrm>
            <a:off x="6094573" y="3887291"/>
            <a:ext cx="1501118" cy="1856226"/>
          </a:xfrm>
          <a:prstGeom prst="rect">
            <a:avLst/>
          </a:prstGeom>
          <a:ln>
            <a:solidFill>
              <a:schemeClr val="tx1"/>
            </a:solidFill>
            <a:headEnd type="none" w="sm" len="sm"/>
            <a:tailEnd type="none" w="sm" len="sm"/>
          </a:ln>
        </p:spPr>
        <p:style>
          <a:lnRef idx="2">
            <a:schemeClr val="dk1"/>
          </a:lnRef>
          <a:fillRef idx="1">
            <a:schemeClr val="lt1"/>
          </a:fillRef>
          <a:effectRef idx="0">
            <a:schemeClr val="dk1"/>
          </a:effectRef>
          <a:fontRef idx="minor">
            <a:schemeClr val="dk1"/>
          </a:fontRef>
        </p:style>
      </p:pic>
      <p:sp>
        <p:nvSpPr>
          <p:cNvPr id="120" name="Google Shape;120;p4"/>
          <p:cNvSpPr txBox="1"/>
          <p:nvPr/>
        </p:nvSpPr>
        <p:spPr>
          <a:xfrm>
            <a:off x="7532551" y="3780533"/>
            <a:ext cx="4671227" cy="2554505"/>
          </a:xfrm>
          <a:prstGeom prst="rect">
            <a:avLst/>
          </a:prstGeom>
          <a:noFill/>
          <a:ln>
            <a:noFill/>
          </a:ln>
        </p:spPr>
        <p:txBody>
          <a:bodyPr spcFirstLastPara="1" wrap="square" lIns="91425" tIns="45700" rIns="91425" bIns="45700" anchor="t" anchorCtr="0">
            <a:spAutoFit/>
          </a:bodyPr>
          <a:lstStyle/>
          <a:p>
            <a:pPr marL="285750" marR="0" lvl="0" indent="-102870" algn="l" rtl="0">
              <a:lnSpc>
                <a:spcPct val="100000"/>
              </a:lnSpc>
              <a:spcBef>
                <a:spcPts val="0"/>
              </a:spcBef>
              <a:spcAft>
                <a:spcPts val="0"/>
              </a:spcAft>
              <a:buClr>
                <a:schemeClr val="dk1"/>
              </a:buClr>
              <a:buSzPts val="1300"/>
              <a:buFont typeface="Arial"/>
              <a:buChar char="•"/>
            </a:pPr>
            <a:r>
              <a:rPr lang="en-US" sz="1600" b="1" i="0" u="none" strike="noStrike" cap="none" dirty="0">
                <a:solidFill>
                  <a:schemeClr val="dk1"/>
                </a:solidFill>
                <a:latin typeface="Calibri"/>
                <a:ea typeface="Calibri"/>
                <a:cs typeface="Calibri"/>
                <a:sym typeface="Calibri"/>
              </a:rPr>
              <a:t>Ashitha </a:t>
            </a:r>
            <a:r>
              <a:rPr lang="en-US" sz="1600" b="0" i="0" u="none" strike="noStrike" cap="none" dirty="0">
                <a:solidFill>
                  <a:schemeClr val="dk1"/>
                </a:solidFill>
                <a:latin typeface="Calibri"/>
                <a:ea typeface="Calibri"/>
                <a:cs typeface="Calibri"/>
                <a:sym typeface="Calibri"/>
              </a:rPr>
              <a:t>has over a decade of experience representing startups, founders, investors, and funds on aspects related to corporate law, venture capital investment, mergers and acquisitions, international transactions, strategic business alliances, and intellectual property.</a:t>
            </a:r>
            <a:br>
              <a:rPr lang="en-US" sz="1800" dirty="0">
                <a:ea typeface="Calibri"/>
              </a:rPr>
            </a:br>
            <a:r>
              <a:rPr lang="en-US" sz="1600" b="1" i="0" u="none" strike="noStrike" cap="none" dirty="0">
                <a:solidFill>
                  <a:schemeClr val="dk1"/>
                </a:solidFill>
                <a:latin typeface="Calibri"/>
                <a:ea typeface="Calibri"/>
                <a:cs typeface="Calibri"/>
                <a:sym typeface="Calibri"/>
              </a:rPr>
              <a:t>Ashitha </a:t>
            </a:r>
            <a:r>
              <a:rPr lang="en-US" sz="1600" b="0" i="0" u="none" strike="noStrike" cap="none" dirty="0">
                <a:solidFill>
                  <a:schemeClr val="dk1"/>
                </a:solidFill>
                <a:latin typeface="Calibri"/>
                <a:ea typeface="Calibri"/>
                <a:cs typeface="Calibri"/>
                <a:sym typeface="Calibri"/>
              </a:rPr>
              <a:t>is a dual law license holder and advises U.S. companies looking to expand into India and Indian companies and entrepreneurs looking to set up or expand their U.S. operations.</a:t>
            </a:r>
            <a:endParaRPr sz="1800" b="0" i="0" u="none" strike="noStrike" cap="none" dirty="0">
              <a:solidFill>
                <a:srgbClr val="000000"/>
              </a:solidFill>
              <a:latin typeface="Arial"/>
              <a:ea typeface="Arial"/>
              <a:cs typeface="Arial"/>
              <a:sym typeface="Arial"/>
            </a:endParaRPr>
          </a:p>
        </p:txBody>
      </p:sp>
      <p:pic>
        <p:nvPicPr>
          <p:cNvPr id="3" name="Picture 2" descr="A person posing for the camera&#10;&#10;Description automatically generated">
            <a:extLst>
              <a:ext uri="{FF2B5EF4-FFF2-40B4-BE49-F238E27FC236}">
                <a16:creationId xmlns:a16="http://schemas.microsoft.com/office/drawing/2014/main" id="{CE4A1776-1F50-4EC6-A772-C2B3710A953F}"/>
              </a:ext>
            </a:extLst>
          </p:cNvPr>
          <p:cNvPicPr>
            <a:picLocks noChangeAspect="1"/>
          </p:cNvPicPr>
          <p:nvPr/>
        </p:nvPicPr>
        <p:blipFill>
          <a:blip r:embed="rId6"/>
          <a:stretch>
            <a:fillRect/>
          </a:stretch>
        </p:blipFill>
        <p:spPr>
          <a:xfrm>
            <a:off x="260007" y="1295645"/>
            <a:ext cx="1501118" cy="1944880"/>
          </a:xfrm>
          <a:prstGeom prst="roundRect">
            <a:avLst>
              <a:gd name="adj" fmla="val 4167"/>
            </a:avLst>
          </a:prstGeom>
          <a:ln>
            <a:solidFill>
              <a:schemeClr val="tx1"/>
            </a:solidFill>
          </a:ln>
        </p:spPr>
        <p:style>
          <a:lnRef idx="2">
            <a:schemeClr val="dk1"/>
          </a:lnRef>
          <a:fillRef idx="1">
            <a:schemeClr val="lt1"/>
          </a:fillRef>
          <a:effectRef idx="0">
            <a:schemeClr val="dk1"/>
          </a:effectRef>
          <a:fontRef idx="minor">
            <a:schemeClr val="dk1"/>
          </a:fontRef>
        </p:style>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A6D8F738-8D79-3AE8-6DAE-C1066269FA8D}"/>
            </a:ext>
          </a:extLst>
        </p:cNvPr>
        <p:cNvGrpSpPr/>
        <p:nvPr/>
      </p:nvGrpSpPr>
      <p:grpSpPr>
        <a:xfrm>
          <a:off x="0" y="0"/>
          <a:ext cx="0" cy="0"/>
          <a:chOff x="0" y="0"/>
          <a:chExt cx="0" cy="0"/>
        </a:xfrm>
      </p:grpSpPr>
      <p:sp>
        <p:nvSpPr>
          <p:cNvPr id="110" name="Google Shape;110;p4">
            <a:extLst>
              <a:ext uri="{FF2B5EF4-FFF2-40B4-BE49-F238E27FC236}">
                <a16:creationId xmlns:a16="http://schemas.microsoft.com/office/drawing/2014/main" id="{EDF9CE8A-BD57-8C7A-6824-8A6226B873F5}"/>
              </a:ext>
            </a:extLst>
          </p:cNvPr>
          <p:cNvSpPr txBox="1">
            <a:spLocks noGrp="1"/>
          </p:cNvSpPr>
          <p:nvPr>
            <p:ph type="title"/>
          </p:nvPr>
        </p:nvSpPr>
        <p:spPr>
          <a:xfrm>
            <a:off x="839788" y="63647"/>
            <a:ext cx="10515600" cy="701984"/>
          </a:xfrm>
          <a:prstGeom prst="rect">
            <a:avLst/>
          </a:prstGeom>
          <a:gradFill>
            <a:gsLst>
              <a:gs pos="0">
                <a:srgbClr val="2E5980"/>
              </a:gs>
              <a:gs pos="50000">
                <a:srgbClr val="4481B9"/>
              </a:gs>
              <a:gs pos="100000">
                <a:srgbClr val="519BDE"/>
              </a:gs>
            </a:gsLst>
            <a:lin ang="10800000" scaled="0"/>
          </a:gra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US" dirty="0">
                <a:solidFill>
                  <a:schemeClr val="lt1"/>
                </a:solidFill>
              </a:rPr>
              <a:t>OUR PARTNERS</a:t>
            </a:r>
            <a:endParaRPr dirty="0"/>
          </a:p>
        </p:txBody>
      </p:sp>
      <p:sp>
        <p:nvSpPr>
          <p:cNvPr id="115" name="Google Shape;115;p4">
            <a:extLst>
              <a:ext uri="{FF2B5EF4-FFF2-40B4-BE49-F238E27FC236}">
                <a16:creationId xmlns:a16="http://schemas.microsoft.com/office/drawing/2014/main" id="{D35883C2-8453-32BB-396E-F1EBD66E2CC1}"/>
              </a:ext>
            </a:extLst>
          </p:cNvPr>
          <p:cNvSpPr txBox="1"/>
          <p:nvPr/>
        </p:nvSpPr>
        <p:spPr>
          <a:xfrm>
            <a:off x="1597043" y="1309659"/>
            <a:ext cx="4439476" cy="2031285"/>
          </a:xfrm>
          <a:prstGeom prst="rect">
            <a:avLst/>
          </a:prstGeom>
          <a:noFill/>
          <a:ln>
            <a:noFill/>
          </a:ln>
        </p:spPr>
        <p:txBody>
          <a:bodyPr spcFirstLastPara="1" wrap="square" lIns="91425" tIns="45700" rIns="91425" bIns="45700" anchor="t" anchorCtr="0">
            <a:spAutoFit/>
          </a:bodyPr>
          <a:lstStyle/>
          <a:p>
            <a:pPr marL="285750" marR="0" lvl="0" indent="-102870" algn="l" rtl="0">
              <a:lnSpc>
                <a:spcPct val="100000"/>
              </a:lnSpc>
              <a:spcBef>
                <a:spcPts val="0"/>
              </a:spcBef>
              <a:spcAft>
                <a:spcPts val="0"/>
              </a:spcAft>
              <a:buClr>
                <a:schemeClr val="dk1"/>
              </a:buClr>
              <a:buSzPts val="1300"/>
              <a:buFont typeface="Arial"/>
              <a:buChar char="•"/>
            </a:pPr>
            <a:r>
              <a:rPr lang="en-US" b="1" i="0" u="none" strike="noStrike" cap="none" dirty="0">
                <a:solidFill>
                  <a:schemeClr val="dk1"/>
                </a:solidFill>
                <a:latin typeface="Calibri"/>
                <a:ea typeface="Calibri"/>
                <a:cs typeface="Calibri"/>
                <a:sym typeface="Calibri"/>
              </a:rPr>
              <a:t>Fred </a:t>
            </a:r>
            <a:r>
              <a:rPr lang="en-US" b="0" i="0" u="none" strike="noStrike" cap="none" dirty="0">
                <a:solidFill>
                  <a:schemeClr val="dk1"/>
                </a:solidFill>
                <a:latin typeface="Calibri"/>
                <a:ea typeface="Calibri"/>
                <a:cs typeface="Calibri"/>
                <a:sym typeface="Calibri"/>
              </a:rPr>
              <a:t>is an experienced U.S. and international business attorney whose transactional experience for startups includes equity and debt financing, mergers and acquisitions, joint ventures and licensing.</a:t>
            </a:r>
            <a:br>
              <a:rPr lang="en-US" dirty="0">
                <a:ea typeface="Calibri"/>
              </a:rPr>
            </a:br>
            <a:r>
              <a:rPr lang="en-US" b="1" i="0" u="none" strike="noStrike" cap="none" dirty="0">
                <a:solidFill>
                  <a:schemeClr val="dk1"/>
                </a:solidFill>
                <a:latin typeface="Calibri"/>
                <a:ea typeface="Calibri"/>
                <a:cs typeface="Calibri"/>
                <a:sym typeface="Calibri"/>
              </a:rPr>
              <a:t>Fred </a:t>
            </a:r>
            <a:r>
              <a:rPr lang="en-US" b="0" i="0" u="none" strike="noStrike" cap="none" dirty="0">
                <a:solidFill>
                  <a:schemeClr val="dk1"/>
                </a:solidFill>
                <a:latin typeface="Calibri"/>
                <a:ea typeface="Calibri"/>
                <a:cs typeface="Calibri"/>
                <a:sym typeface="Calibri"/>
              </a:rPr>
              <a:t>has substantial experience representing companies with a market focus </a:t>
            </a:r>
            <a:r>
              <a:rPr lang="en-US" dirty="0">
                <a:solidFill>
                  <a:schemeClr val="dk1"/>
                </a:solidFill>
                <a:latin typeface="Calibri"/>
                <a:ea typeface="Calibri"/>
                <a:cs typeface="Calibri"/>
                <a:sym typeface="Calibri"/>
              </a:rPr>
              <a:t>or</a:t>
            </a:r>
            <a:r>
              <a:rPr lang="en-US" b="0" i="0" u="none" strike="noStrike" cap="none" dirty="0">
                <a:solidFill>
                  <a:schemeClr val="dk1"/>
                </a:solidFill>
                <a:latin typeface="Calibri"/>
                <a:ea typeface="Calibri"/>
                <a:cs typeface="Calibri"/>
                <a:sym typeface="Calibri"/>
              </a:rPr>
              <a:t> operations in China, India, Vietnam and other places in Asia, and in representing investors and businesses from those countries.</a:t>
            </a:r>
            <a:endParaRPr lang="en-US" sz="1600" b="0" i="0" u="none" strike="noStrike" cap="none" dirty="0">
              <a:solidFill>
                <a:srgbClr val="000000"/>
              </a:solidFill>
              <a:latin typeface="Arial"/>
              <a:ea typeface="Arial"/>
              <a:cs typeface="Arial"/>
              <a:sym typeface="Arial"/>
            </a:endParaRPr>
          </a:p>
        </p:txBody>
      </p:sp>
      <p:sp>
        <p:nvSpPr>
          <p:cNvPr id="116" name="Google Shape;116;p4">
            <a:extLst>
              <a:ext uri="{FF2B5EF4-FFF2-40B4-BE49-F238E27FC236}">
                <a16:creationId xmlns:a16="http://schemas.microsoft.com/office/drawing/2014/main" id="{0F16BA9E-2D91-6AEA-E35F-AA4AFE16E901}"/>
              </a:ext>
            </a:extLst>
          </p:cNvPr>
          <p:cNvSpPr txBox="1"/>
          <p:nvPr/>
        </p:nvSpPr>
        <p:spPr>
          <a:xfrm>
            <a:off x="7532551" y="1252754"/>
            <a:ext cx="4536900" cy="2462172"/>
          </a:xfrm>
          <a:prstGeom prst="rect">
            <a:avLst/>
          </a:prstGeom>
          <a:noFill/>
          <a:ln>
            <a:noFill/>
          </a:ln>
        </p:spPr>
        <p:txBody>
          <a:bodyPr spcFirstLastPara="1" wrap="square" lIns="91425" tIns="45700" rIns="91425" bIns="45700" anchor="t" anchorCtr="0">
            <a:spAutoFit/>
          </a:bodyPr>
          <a:lstStyle/>
          <a:p>
            <a:pPr marL="285750" indent="-102870">
              <a:buClr>
                <a:schemeClr val="dk1"/>
              </a:buClr>
              <a:buSzPts val="1300"/>
              <a:buFont typeface="Arial"/>
              <a:buChar char="•"/>
            </a:pPr>
            <a:r>
              <a:rPr lang="en-US" b="1" i="0" u="none" strike="noStrike" cap="none" dirty="0">
                <a:solidFill>
                  <a:schemeClr val="dk1"/>
                </a:solidFill>
                <a:latin typeface="Calibri"/>
                <a:ea typeface="Calibri"/>
                <a:cs typeface="Calibri"/>
                <a:sym typeface="Calibri"/>
              </a:rPr>
              <a:t>Rajvinder </a:t>
            </a:r>
            <a:r>
              <a:rPr lang="en-US" i="0" u="none" strike="noStrike" cap="none" dirty="0">
                <a:solidFill>
                  <a:schemeClr val="dk1"/>
                </a:solidFill>
                <a:latin typeface="Calibri"/>
                <a:ea typeface="Calibri"/>
                <a:cs typeface="Calibri"/>
                <a:sym typeface="Calibri"/>
              </a:rPr>
              <a:t>is a </a:t>
            </a:r>
            <a:r>
              <a:rPr lang="en-US" dirty="0">
                <a:solidFill>
                  <a:schemeClr val="dk1"/>
                </a:solidFill>
                <a:latin typeface="Calibri"/>
                <a:ea typeface="Calibri"/>
                <a:cs typeface="Calibri"/>
                <a:sym typeface="Calibri"/>
              </a:rPr>
              <a:t>Partner at Inventus Law Practice Group </a:t>
            </a:r>
            <a:r>
              <a:rPr lang="en-US" i="0" u="none" strike="noStrike" cap="none" dirty="0">
                <a:solidFill>
                  <a:schemeClr val="dk1"/>
                </a:solidFill>
                <a:latin typeface="Calibri"/>
                <a:ea typeface="Calibri"/>
                <a:cs typeface="Calibri"/>
                <a:sym typeface="Calibri"/>
              </a:rPr>
              <a:t>with over 15 years of experience advising emerging technology companies with a focus on general corporate governance, equity financings, debt financings, mergers and acquisitions, and restructuring.  She is licensed in Washington State, India and the U.S. Supreme Court.  She also focuses on counseling emerging technology companies from India on corporate structuring, employment and general corporate laws of India, and has represented 100’s of founders and investors from India.</a:t>
            </a:r>
            <a:endParaRPr sz="1600" b="0" i="0" u="none" strike="noStrike" cap="none" dirty="0">
              <a:solidFill>
                <a:srgbClr val="000000"/>
              </a:solidFill>
              <a:latin typeface="Arial"/>
              <a:ea typeface="Arial"/>
              <a:cs typeface="Arial"/>
              <a:sym typeface="Arial"/>
            </a:endParaRPr>
          </a:p>
        </p:txBody>
      </p:sp>
      <p:sp>
        <p:nvSpPr>
          <p:cNvPr id="118" name="Google Shape;118;p4">
            <a:extLst>
              <a:ext uri="{FF2B5EF4-FFF2-40B4-BE49-F238E27FC236}">
                <a16:creationId xmlns:a16="http://schemas.microsoft.com/office/drawing/2014/main" id="{0E216504-66ED-87F2-3B79-2180570488F9}"/>
              </a:ext>
            </a:extLst>
          </p:cNvPr>
          <p:cNvSpPr txBox="1"/>
          <p:nvPr/>
        </p:nvSpPr>
        <p:spPr>
          <a:xfrm>
            <a:off x="1591957" y="3906806"/>
            <a:ext cx="4258652" cy="2031285"/>
          </a:xfrm>
          <a:prstGeom prst="rect">
            <a:avLst/>
          </a:prstGeom>
          <a:noFill/>
          <a:ln>
            <a:noFill/>
          </a:ln>
        </p:spPr>
        <p:txBody>
          <a:bodyPr spcFirstLastPara="1" wrap="square" lIns="91425" tIns="45700" rIns="91425" bIns="45700" anchor="t" anchorCtr="0">
            <a:spAutoFit/>
          </a:bodyPr>
          <a:lstStyle/>
          <a:p>
            <a:pPr marL="285750" marR="0" lvl="0" indent="-102870" rtl="0">
              <a:lnSpc>
                <a:spcPct val="100000"/>
              </a:lnSpc>
              <a:spcBef>
                <a:spcPts val="0"/>
              </a:spcBef>
              <a:spcAft>
                <a:spcPts val="0"/>
              </a:spcAft>
              <a:buClr>
                <a:schemeClr val="dk1"/>
              </a:buClr>
              <a:buSzPts val="1300"/>
              <a:buFont typeface="Arial"/>
              <a:buChar char="•"/>
            </a:pPr>
            <a:r>
              <a:rPr lang="en-US" b="1" i="0" u="none" strike="noStrike" cap="none" dirty="0">
                <a:solidFill>
                  <a:schemeClr val="dk1"/>
                </a:solidFill>
                <a:latin typeface="Calibri"/>
                <a:ea typeface="Calibri"/>
                <a:cs typeface="Calibri"/>
                <a:sym typeface="Calibri"/>
              </a:rPr>
              <a:t>Neha </a:t>
            </a:r>
            <a:r>
              <a:rPr lang="en-US" i="0" u="none" strike="noStrike" cap="none" dirty="0">
                <a:solidFill>
                  <a:schemeClr val="dk1"/>
                </a:solidFill>
                <a:latin typeface="Calibri"/>
                <a:ea typeface="Calibri"/>
                <a:cs typeface="Calibri"/>
                <a:sym typeface="Calibri"/>
              </a:rPr>
              <a:t>is a </a:t>
            </a:r>
            <a:r>
              <a:rPr lang="en-US" dirty="0">
                <a:solidFill>
                  <a:schemeClr val="dk1"/>
                </a:solidFill>
                <a:latin typeface="Calibri"/>
                <a:ea typeface="Calibri"/>
                <a:cs typeface="Calibri"/>
                <a:sym typeface="Calibri"/>
              </a:rPr>
              <a:t>Partner at Inventus Law Technology Partners and a </a:t>
            </a:r>
            <a:r>
              <a:rPr lang="en-US" i="0" u="none" strike="noStrike" cap="none" dirty="0">
                <a:solidFill>
                  <a:schemeClr val="dk1"/>
                </a:solidFill>
                <a:latin typeface="Calibri"/>
                <a:ea typeface="Calibri"/>
                <a:cs typeface="Calibri"/>
                <a:sym typeface="Calibri"/>
              </a:rPr>
              <a:t>seasoned lawyer with over 10 years of experience practicing law. She specializes in start-up and venture financings and M &amp; A transactions with a focus on cross-border transactions between U.S. and India. She is licensed in California and India. She holds a prestigious Masters in Law degree from the renowned Stanford Law School, solidifying her expertise and knowledge in the legal field.</a:t>
            </a:r>
            <a:endParaRPr lang="en-US" sz="1600" i="0" u="none" strike="noStrike" cap="none" dirty="0">
              <a:solidFill>
                <a:srgbClr val="000000"/>
              </a:solidFill>
              <a:latin typeface="Arial"/>
              <a:ea typeface="Arial"/>
              <a:cs typeface="Arial"/>
              <a:sym typeface="Arial"/>
            </a:endParaRPr>
          </a:p>
        </p:txBody>
      </p:sp>
      <p:sp>
        <p:nvSpPr>
          <p:cNvPr id="120" name="Google Shape;120;p4">
            <a:extLst>
              <a:ext uri="{FF2B5EF4-FFF2-40B4-BE49-F238E27FC236}">
                <a16:creationId xmlns:a16="http://schemas.microsoft.com/office/drawing/2014/main" id="{B3B1528A-172D-77CF-E421-17850B697D9E}"/>
              </a:ext>
            </a:extLst>
          </p:cNvPr>
          <p:cNvSpPr txBox="1"/>
          <p:nvPr/>
        </p:nvSpPr>
        <p:spPr>
          <a:xfrm>
            <a:off x="7532551" y="3780533"/>
            <a:ext cx="4671227" cy="2031285"/>
          </a:xfrm>
          <a:prstGeom prst="rect">
            <a:avLst/>
          </a:prstGeom>
          <a:noFill/>
          <a:ln>
            <a:noFill/>
          </a:ln>
        </p:spPr>
        <p:txBody>
          <a:bodyPr spcFirstLastPara="1" wrap="square" lIns="91425" tIns="45700" rIns="91425" bIns="45700" anchor="t" anchorCtr="0">
            <a:spAutoFit/>
          </a:bodyPr>
          <a:lstStyle/>
          <a:p>
            <a:pPr marL="285750" marR="0" lvl="0" indent="-102870" algn="l" rtl="0">
              <a:lnSpc>
                <a:spcPct val="100000"/>
              </a:lnSpc>
              <a:spcBef>
                <a:spcPts val="0"/>
              </a:spcBef>
              <a:spcAft>
                <a:spcPts val="0"/>
              </a:spcAft>
              <a:buClr>
                <a:schemeClr val="dk1"/>
              </a:buClr>
              <a:buSzPts val="1300"/>
              <a:buFont typeface="Arial"/>
              <a:buChar char="•"/>
            </a:pPr>
            <a:r>
              <a:rPr lang="en-US" b="1" i="0" u="none" strike="noStrike" cap="none" dirty="0">
                <a:solidFill>
                  <a:schemeClr val="dk1"/>
                </a:solidFill>
                <a:latin typeface="Calibri"/>
                <a:ea typeface="Calibri"/>
                <a:cs typeface="Calibri"/>
                <a:sym typeface="Calibri"/>
              </a:rPr>
              <a:t>Richard </a:t>
            </a:r>
            <a:r>
              <a:rPr lang="en-US" i="0" u="none" strike="noStrike" cap="none" dirty="0">
                <a:solidFill>
                  <a:schemeClr val="dk1"/>
                </a:solidFill>
                <a:latin typeface="Calibri"/>
                <a:ea typeface="Calibri"/>
                <a:cs typeface="Calibri"/>
                <a:sym typeface="Calibri"/>
              </a:rPr>
              <a:t>has practiced law for 15 years and has extensive experience drafting and prosecuting patent applications in the software, electrical, semiconductor, computer networking and data management fields. In addition, he has written patent applications for a number of large companies including Texas Instruments, VMWare, LSI Logic, NVIDIA and NetApp. Currently Mr. Peters specializes in assisting startups to develop their patent portfolios.</a:t>
            </a:r>
            <a:endParaRPr lang="en-US" sz="1600" i="0" u="none" strike="noStrike" cap="none" dirty="0">
              <a:solidFill>
                <a:srgbClr val="000000"/>
              </a:solidFill>
              <a:latin typeface="Arial"/>
              <a:ea typeface="Arial"/>
              <a:cs typeface="Arial"/>
              <a:sym typeface="Arial"/>
            </a:endParaRPr>
          </a:p>
        </p:txBody>
      </p:sp>
      <p:pic>
        <p:nvPicPr>
          <p:cNvPr id="2" name="Google Shape;121;p4" descr="A person smiling for the camera&#10;&#10;Description automatically generated">
            <a:extLst>
              <a:ext uri="{FF2B5EF4-FFF2-40B4-BE49-F238E27FC236}">
                <a16:creationId xmlns:a16="http://schemas.microsoft.com/office/drawing/2014/main" id="{E83AB5DE-EF91-409F-D6D8-52F0DACBF9C5}"/>
              </a:ext>
            </a:extLst>
          </p:cNvPr>
          <p:cNvPicPr preferRelativeResize="0"/>
          <p:nvPr/>
        </p:nvPicPr>
        <p:blipFill rotWithShape="1">
          <a:blip r:embed="rId3">
            <a:alphaModFix/>
          </a:blip>
          <a:srcRect/>
          <a:stretch/>
        </p:blipFill>
        <p:spPr>
          <a:xfrm>
            <a:off x="150678" y="1150931"/>
            <a:ext cx="1531691" cy="1951209"/>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pic>
      <p:sp>
        <p:nvSpPr>
          <p:cNvPr id="4" name="Rectangle 3">
            <a:extLst>
              <a:ext uri="{FF2B5EF4-FFF2-40B4-BE49-F238E27FC236}">
                <a16:creationId xmlns:a16="http://schemas.microsoft.com/office/drawing/2014/main" id="{8A8E1268-0436-C21E-B0F9-68387C2C9EF3}"/>
              </a:ext>
            </a:extLst>
          </p:cNvPr>
          <p:cNvSpPr/>
          <p:nvPr/>
        </p:nvSpPr>
        <p:spPr>
          <a:xfrm>
            <a:off x="6096000" y="2763013"/>
            <a:ext cx="1531691" cy="4527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714F65D-4189-02D5-6B81-5FFCF67AECC7}"/>
              </a:ext>
            </a:extLst>
          </p:cNvPr>
          <p:cNvSpPr/>
          <p:nvPr/>
        </p:nvSpPr>
        <p:spPr>
          <a:xfrm>
            <a:off x="154176" y="5280835"/>
            <a:ext cx="1489178" cy="4527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person in a blue sweater&#10;&#10;AI-generated content may be incorrect.">
            <a:extLst>
              <a:ext uri="{FF2B5EF4-FFF2-40B4-BE49-F238E27FC236}">
                <a16:creationId xmlns:a16="http://schemas.microsoft.com/office/drawing/2014/main" id="{957C2097-F4C2-0EBB-5071-432E48D2B0AB}"/>
              </a:ext>
            </a:extLst>
          </p:cNvPr>
          <p:cNvPicPr>
            <a:picLocks noChangeAspect="1"/>
          </p:cNvPicPr>
          <p:nvPr/>
        </p:nvPicPr>
        <p:blipFill>
          <a:blip r:embed="rId4"/>
          <a:stretch>
            <a:fillRect/>
          </a:stretch>
        </p:blipFill>
        <p:spPr>
          <a:xfrm>
            <a:off x="6025872" y="3722924"/>
            <a:ext cx="1625972" cy="2133324"/>
          </a:xfrm>
          <a:prstGeom prst="rect">
            <a:avLst/>
          </a:prstGeom>
          <a:ln w="22225">
            <a:solidFill>
              <a:schemeClr val="tx1"/>
            </a:solidFill>
          </a:ln>
        </p:spPr>
      </p:pic>
      <p:pic>
        <p:nvPicPr>
          <p:cNvPr id="13" name="Picture 12" descr="A person smiling for a picture&#10;&#10;AI-generated content may be incorrect.">
            <a:extLst>
              <a:ext uri="{FF2B5EF4-FFF2-40B4-BE49-F238E27FC236}">
                <a16:creationId xmlns:a16="http://schemas.microsoft.com/office/drawing/2014/main" id="{7DD61228-2F16-51D7-9ECA-83A66E2ADA50}"/>
              </a:ext>
            </a:extLst>
          </p:cNvPr>
          <p:cNvPicPr>
            <a:picLocks noChangeAspect="1"/>
          </p:cNvPicPr>
          <p:nvPr/>
        </p:nvPicPr>
        <p:blipFill>
          <a:blip r:embed="rId5"/>
          <a:stretch>
            <a:fillRect/>
          </a:stretch>
        </p:blipFill>
        <p:spPr>
          <a:xfrm>
            <a:off x="79800" y="3678494"/>
            <a:ext cx="1673446" cy="2133324"/>
          </a:xfrm>
          <a:prstGeom prst="rect">
            <a:avLst/>
          </a:prstGeom>
          <a:ln w="22225">
            <a:solidFill>
              <a:schemeClr val="dk1"/>
            </a:solidFill>
          </a:ln>
        </p:spPr>
      </p:pic>
      <p:pic>
        <p:nvPicPr>
          <p:cNvPr id="15" name="Picture 14" descr="A person in a suit&#10;&#10;AI-generated content may be incorrect.">
            <a:extLst>
              <a:ext uri="{FF2B5EF4-FFF2-40B4-BE49-F238E27FC236}">
                <a16:creationId xmlns:a16="http://schemas.microsoft.com/office/drawing/2014/main" id="{72F2A856-63C8-3648-8BF4-EB3025BB5239}"/>
              </a:ext>
            </a:extLst>
          </p:cNvPr>
          <p:cNvPicPr>
            <a:picLocks noChangeAspect="1"/>
          </p:cNvPicPr>
          <p:nvPr/>
        </p:nvPicPr>
        <p:blipFill>
          <a:blip r:embed="rId6"/>
          <a:stretch>
            <a:fillRect/>
          </a:stretch>
        </p:blipFill>
        <p:spPr>
          <a:xfrm>
            <a:off x="5989800" y="1173243"/>
            <a:ext cx="1740997" cy="2176246"/>
          </a:xfrm>
          <a:prstGeom prst="rect">
            <a:avLst/>
          </a:prstGeom>
          <a:ln w="22225">
            <a:solidFill>
              <a:schemeClr val="dk1"/>
            </a:solidFill>
          </a:ln>
        </p:spPr>
      </p:pic>
    </p:spTree>
    <p:extLst>
      <p:ext uri="{BB962C8B-B14F-4D97-AF65-F5344CB8AC3E}">
        <p14:creationId xmlns:p14="http://schemas.microsoft.com/office/powerpoint/2010/main" val="1869208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AB80CDF-23E8-4B2E-455C-7A186E47B2AB}"/>
              </a:ext>
            </a:extLst>
          </p:cNvPr>
          <p:cNvSpPr>
            <a:spLocks noGrp="1"/>
          </p:cNvSpPr>
          <p:nvPr>
            <p:ph type="body" idx="1"/>
          </p:nvPr>
        </p:nvSpPr>
        <p:spPr>
          <a:xfrm>
            <a:off x="504153" y="3517947"/>
            <a:ext cx="2698596" cy="2724160"/>
          </a:xfrm>
        </p:spPr>
        <p:txBody>
          <a:bodyPr>
            <a:normAutofit/>
          </a:bodyPr>
          <a:lstStyle/>
          <a:p>
            <a:pPr marL="114300" indent="0">
              <a:buNone/>
            </a:pPr>
            <a:r>
              <a:rPr lang="en-US" sz="1200" b="0" i="0" dirty="0">
                <a:solidFill>
                  <a:schemeClr val="tx1"/>
                </a:solidFill>
                <a:effectLst/>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Netradyne</a:t>
            </a:r>
            <a:r>
              <a:rPr lang="en-US" sz="1200" b="0" i="0" dirty="0">
                <a:solidFill>
                  <a:schemeClr val="tx1"/>
                </a:solidFill>
                <a:effectLst/>
                <a:latin typeface="Calibri" panose="020F0502020204030204" pitchFamily="34" charset="0"/>
                <a:cs typeface="Calibri" panose="020F0502020204030204" pitchFamily="34" charset="0"/>
              </a:rPr>
              <a:t>, an industry-leading SaaS provider of artificial intelligence (AI) and edge computing, announced the close of a </a:t>
            </a:r>
            <a:r>
              <a:rPr lang="en-US" sz="1200" b="1" i="0" dirty="0">
                <a:solidFill>
                  <a:schemeClr val="tx1"/>
                </a:solidFill>
                <a:effectLst/>
                <a:latin typeface="Calibri" panose="020F0502020204030204" pitchFamily="34" charset="0"/>
                <a:cs typeface="Calibri" panose="020F0502020204030204" pitchFamily="34" charset="0"/>
              </a:rPr>
              <a:t>$100</a:t>
            </a:r>
            <a:r>
              <a:rPr lang="en-US" sz="1200" b="0" i="0" dirty="0">
                <a:solidFill>
                  <a:schemeClr val="tx1"/>
                </a:solidFill>
                <a:effectLst/>
                <a:latin typeface="Calibri" panose="020F0502020204030204" pitchFamily="34" charset="0"/>
                <a:cs typeface="Calibri" panose="020F0502020204030204" pitchFamily="34" charset="0"/>
              </a:rPr>
              <a:t> million Series D round led by Point72 Private Investments with participation from Qualcomm Ventures and Pavilion Capital. The capital infusion will accelerate the company’s growth trajectory through strategic investment in R&amp;D, enhanced go-to-market investments, and aggressive global expansion, solidifying Netradyne as a global industry leader in commercial fleet technology.</a:t>
            </a:r>
            <a:endParaRPr lang="en-US" sz="1200" dirty="0">
              <a:solidFill>
                <a:schemeClr val="tx1"/>
              </a:solidFill>
              <a:latin typeface="Calibri" panose="020F0502020204030204" pitchFamily="34" charset="0"/>
              <a:cs typeface="Calibri" panose="020F0502020204030204" pitchFamily="34" charset="0"/>
            </a:endParaRPr>
          </a:p>
        </p:txBody>
      </p:sp>
      <p:sp>
        <p:nvSpPr>
          <p:cNvPr id="4" name="Google Shape;127;p5">
            <a:extLst>
              <a:ext uri="{FF2B5EF4-FFF2-40B4-BE49-F238E27FC236}">
                <a16:creationId xmlns:a16="http://schemas.microsoft.com/office/drawing/2014/main" id="{1E5966EF-CD90-1D5A-2A16-B733675F93B7}"/>
              </a:ext>
            </a:extLst>
          </p:cNvPr>
          <p:cNvSpPr txBox="1">
            <a:spLocks noGrp="1"/>
          </p:cNvSpPr>
          <p:nvPr>
            <p:ph type="title"/>
          </p:nvPr>
        </p:nvSpPr>
        <p:spPr>
          <a:prstGeom prst="rect">
            <a:avLst/>
          </a:prstGeom>
          <a:gradFill>
            <a:gsLst>
              <a:gs pos="0">
                <a:srgbClr val="2E5980"/>
              </a:gs>
              <a:gs pos="50000">
                <a:srgbClr val="4481B9"/>
              </a:gs>
              <a:gs pos="100000">
                <a:srgbClr val="519BDE"/>
              </a:gs>
            </a:gsLst>
            <a:lin ang="10800000" scaled="0"/>
          </a:gra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4400"/>
              <a:buFont typeface="Calibri"/>
              <a:buNone/>
            </a:pPr>
            <a:r>
              <a:rPr lang="en-US" sz="4400" b="0" i="0" u="none" strike="noStrike" cap="none" dirty="0">
                <a:solidFill>
                  <a:schemeClr val="lt1"/>
                </a:solidFill>
                <a:latin typeface="Calibri"/>
                <a:ea typeface="Calibri"/>
                <a:cs typeface="Calibri"/>
                <a:sym typeface="Calibri"/>
              </a:rPr>
              <a:t>OUR CLIENTS IN THE NEWS</a:t>
            </a:r>
            <a:endParaRPr dirty="0"/>
          </a:p>
        </p:txBody>
      </p:sp>
      <p:pic>
        <p:nvPicPr>
          <p:cNvPr id="2050" name="Picture 2" descr="Connekkt Media | LinkedIn">
            <a:extLst>
              <a:ext uri="{FF2B5EF4-FFF2-40B4-BE49-F238E27FC236}">
                <a16:creationId xmlns:a16="http://schemas.microsoft.com/office/drawing/2014/main" id="{C10A17C8-71A9-3C58-07FC-774C7ACF73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2345" y="2059518"/>
            <a:ext cx="1966216" cy="115682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etradyne® Raises $90 Million in Series ...">
            <a:extLst>
              <a:ext uri="{FF2B5EF4-FFF2-40B4-BE49-F238E27FC236}">
                <a16:creationId xmlns:a16="http://schemas.microsoft.com/office/drawing/2014/main" id="{6496FBA9-7247-7834-AECC-5470E4F33E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059518"/>
            <a:ext cx="2129394" cy="115682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6" name="Picture 8" descr="Atomicwork Launches New Digital ...">
            <a:extLst>
              <a:ext uri="{FF2B5EF4-FFF2-40B4-BE49-F238E27FC236}">
                <a16:creationId xmlns:a16="http://schemas.microsoft.com/office/drawing/2014/main" id="{6E8FFEDD-5417-C14E-6BC7-EF19D36077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3349" y="2059518"/>
            <a:ext cx="2213672" cy="115682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10763ED-B40F-2328-4199-AD0CE3A69410}"/>
              </a:ext>
            </a:extLst>
          </p:cNvPr>
          <p:cNvSpPr txBox="1"/>
          <p:nvPr/>
        </p:nvSpPr>
        <p:spPr>
          <a:xfrm>
            <a:off x="6132150" y="3549062"/>
            <a:ext cx="2356070" cy="3231654"/>
          </a:xfrm>
          <a:prstGeom prst="rect">
            <a:avLst/>
          </a:prstGeom>
          <a:noFill/>
        </p:spPr>
        <p:txBody>
          <a:bodyPr wrap="square" rtlCol="0">
            <a:spAutoFit/>
          </a:bodyPr>
          <a:lstStyle/>
          <a:p>
            <a:r>
              <a:rPr lang="en-US" sz="1200" i="0" dirty="0">
                <a:solidFill>
                  <a:srgbClr val="293849"/>
                </a:solidFill>
                <a:effectLst/>
                <a:latin typeface="Calibri" panose="020F0502020204030204" pitchFamily="34" charset="0"/>
                <a:cs typeface="Calibri" panose="020F0502020204030204" pitchFamily="34" charset="0"/>
              </a:rPr>
              <a:t>Atomicwork, a leading innovator in agentic service management solutions for Enterprise IT, announced that it has raised </a:t>
            </a:r>
            <a:r>
              <a:rPr lang="en-US" sz="1200" b="1" i="0" dirty="0">
                <a:solidFill>
                  <a:srgbClr val="293849"/>
                </a:solidFill>
                <a:effectLst/>
                <a:latin typeface="Calibri" panose="020F0502020204030204" pitchFamily="34" charset="0"/>
                <a:cs typeface="Calibri" panose="020F0502020204030204" pitchFamily="34" charset="0"/>
              </a:rPr>
              <a:t>$25 million</a:t>
            </a:r>
            <a:r>
              <a:rPr lang="en-US" sz="1200" i="0" dirty="0">
                <a:solidFill>
                  <a:srgbClr val="293849"/>
                </a:solidFill>
                <a:effectLst/>
                <a:latin typeface="Calibri" panose="020F0502020204030204" pitchFamily="34" charset="0"/>
                <a:cs typeface="Calibri" panose="020F0502020204030204" pitchFamily="34" charset="0"/>
              </a:rPr>
              <a:t> in their Series A funding round. The round was led by Khosla Ventures and Z47, with participation from Battery Ventures, Blume Ventures, and Peak XV Partners. This new infusion of capital accelerates Atomicwork's mission to transform IT service management (ITSM) with its innovative AI-native platform that modernizes how businesses operate and drive growth.</a:t>
            </a:r>
            <a:endParaRPr lang="en-US" sz="1200"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DF253E45-6830-1BF4-843B-66B657D07220}"/>
              </a:ext>
            </a:extLst>
          </p:cNvPr>
          <p:cNvSpPr txBox="1"/>
          <p:nvPr/>
        </p:nvSpPr>
        <p:spPr>
          <a:xfrm>
            <a:off x="3560893" y="3591002"/>
            <a:ext cx="2213113" cy="3262432"/>
          </a:xfrm>
          <a:prstGeom prst="rect">
            <a:avLst/>
          </a:prstGeom>
          <a:noFill/>
        </p:spPr>
        <p:txBody>
          <a:bodyPr wrap="square" rtlCol="0">
            <a:spAutoFit/>
          </a:bodyPr>
          <a:lstStyle/>
          <a:p>
            <a:pPr algn="l">
              <a:buNone/>
            </a:pPr>
            <a:r>
              <a:rPr lang="en-US" sz="1200" b="0" i="0" dirty="0">
                <a:solidFill>
                  <a:schemeClr val="tx1"/>
                </a:solidFill>
                <a:effectLst/>
                <a:latin typeface="Calibri" panose="020F0502020204030204" pitchFamily="34" charset="0"/>
                <a:cs typeface="Calibri" panose="020F0502020204030204" pitchFamily="34" charset="0"/>
              </a:rPr>
              <a:t>India-headquartered Connekkt Media has acquired heavyweight marketing agency </a:t>
            </a:r>
            <a:r>
              <a:rPr lang="en-US" sz="1200" b="0" i="0" u="none" strike="noStrike" dirty="0">
                <a:solidFill>
                  <a:schemeClr val="tx1"/>
                </a:solidFill>
                <a:effectLst/>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Mob Scene</a:t>
            </a:r>
            <a:r>
              <a:rPr lang="en-US" sz="1200" b="0" i="0" dirty="0">
                <a:solidFill>
                  <a:schemeClr val="tx1"/>
                </a:solidFill>
                <a:effectLst/>
                <a:latin typeface="Calibri" panose="020F0502020204030204" pitchFamily="34" charset="0"/>
                <a:cs typeface="Calibri" panose="020F0502020204030204" pitchFamily="34" charset="0"/>
              </a:rPr>
              <a:t>, the creative force behind campaigns for tentpoles including “A Complete Unknown,” “Dune: Part Two,” “Avatar: Way of Water” and “Barbie.”</a:t>
            </a:r>
          </a:p>
          <a:p>
            <a:pPr algn="l"/>
            <a:r>
              <a:rPr lang="en-US" sz="1200" b="0" i="0" dirty="0">
                <a:solidFill>
                  <a:schemeClr val="tx1"/>
                </a:solidFill>
                <a:effectLst/>
                <a:latin typeface="Calibri" panose="020F0502020204030204" pitchFamily="34" charset="0"/>
                <a:cs typeface="Calibri" panose="020F0502020204030204" pitchFamily="34" charset="0"/>
              </a:rPr>
              <a:t>The deal positions Connekkt Media, which has outposts in the U.S. and U.A.E., to expand Mob Scene’s creative marketing capabilities into new territories including the U.K., Europe, Middle East India and Asia.</a:t>
            </a:r>
          </a:p>
          <a:p>
            <a:endParaRPr lang="en-US" dirty="0"/>
          </a:p>
        </p:txBody>
      </p:sp>
      <p:pic>
        <p:nvPicPr>
          <p:cNvPr id="11" name="Picture 2" descr="Pixxel | LinkedIn">
            <a:extLst>
              <a:ext uri="{FF2B5EF4-FFF2-40B4-BE49-F238E27FC236}">
                <a16:creationId xmlns:a16="http://schemas.microsoft.com/office/drawing/2014/main" id="{E659C619-11F9-C018-6B08-8C12D47A567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65634" y="2035708"/>
            <a:ext cx="2106323" cy="115682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D864232-9C76-1160-3861-C53DC17DE13C}"/>
              </a:ext>
            </a:extLst>
          </p:cNvPr>
          <p:cNvSpPr txBox="1"/>
          <p:nvPr/>
        </p:nvSpPr>
        <p:spPr>
          <a:xfrm>
            <a:off x="9080513" y="3549062"/>
            <a:ext cx="2356070" cy="2693045"/>
          </a:xfrm>
          <a:prstGeom prst="rect">
            <a:avLst/>
          </a:prstGeom>
          <a:noFill/>
        </p:spPr>
        <p:txBody>
          <a:bodyPr wrap="square" rtlCol="0">
            <a:spAutoFit/>
          </a:bodyPr>
          <a:lstStyle/>
          <a:p>
            <a:r>
              <a:rPr lang="en-US" sz="1300" b="0" i="0" dirty="0">
                <a:effectLst/>
                <a:latin typeface="Calibri" panose="020F0502020204030204" pitchFamily="34" charset="0"/>
                <a:cs typeface="Calibri" panose="020F0502020204030204" pitchFamily="34" charset="0"/>
              </a:rPr>
              <a:t>Pixxel  is a US-India-based space technology company building the world's highest-resolution hyperspectral satellite constellation, announced the closing of $</a:t>
            </a:r>
            <a:r>
              <a:rPr lang="en-US" sz="1300" b="1" i="0" dirty="0">
                <a:effectLst/>
                <a:latin typeface="Calibri" panose="020F0502020204030204" pitchFamily="34" charset="0"/>
                <a:cs typeface="Calibri" panose="020F0502020204030204" pitchFamily="34" charset="0"/>
              </a:rPr>
              <a:t>24 Million </a:t>
            </a:r>
            <a:r>
              <a:rPr lang="en-US" sz="1300" b="0" i="0" dirty="0">
                <a:effectLst/>
                <a:latin typeface="Calibri" panose="020F0502020204030204" pitchFamily="34" charset="0"/>
                <a:cs typeface="Calibri" panose="020F0502020204030204" pitchFamily="34" charset="0"/>
              </a:rPr>
              <a:t>in additional funding as part of its Series B round. This new investment brings the total Series B funding to $60 Million. With this, Pixxel has raised a total of $95 Million across all funding rounds to date.</a:t>
            </a:r>
            <a:endParaRPr lang="en-US" sz="13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3558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a:extLst>
            <a:ext uri="{FF2B5EF4-FFF2-40B4-BE49-F238E27FC236}">
              <a16:creationId xmlns:a16="http://schemas.microsoft.com/office/drawing/2014/main" id="{0D60A1BF-E398-993A-D5C9-A6683971EBAD}"/>
            </a:ext>
          </a:extLst>
        </p:cNvPr>
        <p:cNvGrpSpPr/>
        <p:nvPr/>
      </p:nvGrpSpPr>
      <p:grpSpPr>
        <a:xfrm>
          <a:off x="0" y="0"/>
          <a:ext cx="0" cy="0"/>
          <a:chOff x="0" y="0"/>
          <a:chExt cx="0" cy="0"/>
        </a:xfrm>
      </p:grpSpPr>
      <p:sp>
        <p:nvSpPr>
          <p:cNvPr id="127" name="Google Shape;127;p5">
            <a:extLst>
              <a:ext uri="{FF2B5EF4-FFF2-40B4-BE49-F238E27FC236}">
                <a16:creationId xmlns:a16="http://schemas.microsoft.com/office/drawing/2014/main" id="{EE5B4A10-597C-12C1-7783-67D096D91F13}"/>
              </a:ext>
            </a:extLst>
          </p:cNvPr>
          <p:cNvSpPr txBox="1">
            <a:spLocks noGrp="1"/>
          </p:cNvSpPr>
          <p:nvPr>
            <p:ph type="title"/>
          </p:nvPr>
        </p:nvSpPr>
        <p:spPr>
          <a:xfrm>
            <a:off x="838200" y="246910"/>
            <a:ext cx="10515600" cy="880200"/>
          </a:xfrm>
          <a:prstGeom prst="rect">
            <a:avLst/>
          </a:prstGeom>
          <a:gradFill>
            <a:gsLst>
              <a:gs pos="0">
                <a:srgbClr val="2E5980"/>
              </a:gs>
              <a:gs pos="50000">
                <a:srgbClr val="4481B9"/>
              </a:gs>
              <a:gs pos="100000">
                <a:srgbClr val="519BDE"/>
              </a:gs>
            </a:gsLst>
            <a:lin ang="10800000" scaled="0"/>
          </a:gra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4400"/>
              <a:buFont typeface="Calibri"/>
              <a:buNone/>
            </a:pPr>
            <a:r>
              <a:rPr lang="en-US" sz="4400" b="0" i="0" u="none" strike="noStrike" cap="none" dirty="0">
                <a:solidFill>
                  <a:schemeClr val="lt1"/>
                </a:solidFill>
                <a:latin typeface="Calibri"/>
                <a:ea typeface="Calibri"/>
                <a:cs typeface="Calibri"/>
                <a:sym typeface="Calibri"/>
              </a:rPr>
              <a:t>OUR CLIENTS IN THE NEWS</a:t>
            </a:r>
            <a:endParaRPr dirty="0"/>
          </a:p>
        </p:txBody>
      </p:sp>
      <p:sp>
        <p:nvSpPr>
          <p:cNvPr id="138" name="Google Shape;138;p5">
            <a:extLst>
              <a:ext uri="{FF2B5EF4-FFF2-40B4-BE49-F238E27FC236}">
                <a16:creationId xmlns:a16="http://schemas.microsoft.com/office/drawing/2014/main" id="{97DD1B1C-C2FC-8527-D7F1-E231017444C5}"/>
              </a:ext>
            </a:extLst>
          </p:cNvPr>
          <p:cNvSpPr txBox="1"/>
          <p:nvPr/>
        </p:nvSpPr>
        <p:spPr>
          <a:xfrm>
            <a:off x="3525860" y="505075"/>
            <a:ext cx="5006046" cy="246707"/>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Calibri"/>
              <a:ea typeface="Calibri"/>
              <a:cs typeface="Calibri"/>
              <a:sym typeface="Calibri"/>
            </a:endParaRPr>
          </a:p>
        </p:txBody>
      </p:sp>
      <p:sp>
        <p:nvSpPr>
          <p:cNvPr id="3" name="TextBox 2">
            <a:extLst>
              <a:ext uri="{FF2B5EF4-FFF2-40B4-BE49-F238E27FC236}">
                <a16:creationId xmlns:a16="http://schemas.microsoft.com/office/drawing/2014/main" id="{253EBE1B-2192-CC0B-34BE-D2AFA55059A5}"/>
              </a:ext>
            </a:extLst>
          </p:cNvPr>
          <p:cNvSpPr txBox="1"/>
          <p:nvPr/>
        </p:nvSpPr>
        <p:spPr>
          <a:xfrm>
            <a:off x="582406" y="2927984"/>
            <a:ext cx="2072029" cy="738664"/>
          </a:xfrm>
          <a:prstGeom prst="rect">
            <a:avLst/>
          </a:prstGeom>
          <a:noFill/>
        </p:spPr>
        <p:txBody>
          <a:bodyPr wrap="square" rtlCol="0">
            <a:spAutoFit/>
          </a:bodyPr>
          <a:lstStyle/>
          <a:p>
            <a:pPr algn="l"/>
            <a:br>
              <a:rPr lang="en-US" b="0" i="0" dirty="0">
                <a:solidFill>
                  <a:srgbClr val="212623"/>
                </a:solidFill>
                <a:effectLst/>
                <a:latin typeface="nb_international_proregular"/>
              </a:rPr>
            </a:br>
            <a:endParaRPr lang="en-US" b="0" i="0" dirty="0">
              <a:solidFill>
                <a:srgbClr val="212623"/>
              </a:solidFill>
              <a:effectLst/>
              <a:latin typeface="nb_international_proregular"/>
            </a:endParaRPr>
          </a:p>
          <a:p>
            <a:endParaRPr lang="en-US" dirty="0">
              <a:latin typeface="Calibri" panose="020F0502020204030204" pitchFamily="34" charset="0"/>
              <a:cs typeface="Calibri" panose="020F0502020204030204" pitchFamily="34" charset="0"/>
            </a:endParaRPr>
          </a:p>
        </p:txBody>
      </p:sp>
      <p:sp>
        <p:nvSpPr>
          <p:cNvPr id="6" name="AutoShape 4" descr="Timely automatic time tracker logo">
            <a:extLst>
              <a:ext uri="{FF2B5EF4-FFF2-40B4-BE49-F238E27FC236}">
                <a16:creationId xmlns:a16="http://schemas.microsoft.com/office/drawing/2014/main" id="{5322618F-0889-EC34-04B7-F7C9A9E80F46}"/>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TextBox 6">
            <a:extLst>
              <a:ext uri="{FF2B5EF4-FFF2-40B4-BE49-F238E27FC236}">
                <a16:creationId xmlns:a16="http://schemas.microsoft.com/office/drawing/2014/main" id="{CC56D87B-A471-B28B-C967-DBE1C3E81A96}"/>
              </a:ext>
            </a:extLst>
          </p:cNvPr>
          <p:cNvSpPr txBox="1"/>
          <p:nvPr/>
        </p:nvSpPr>
        <p:spPr>
          <a:xfrm>
            <a:off x="3400951" y="3060549"/>
            <a:ext cx="2403787" cy="2262158"/>
          </a:xfrm>
          <a:prstGeom prst="rect">
            <a:avLst/>
          </a:prstGeom>
          <a:noFill/>
        </p:spPr>
        <p:txBody>
          <a:bodyPr wrap="square" rtlCol="0">
            <a:spAutoFit/>
          </a:bodyPr>
          <a:lstStyle/>
          <a:p>
            <a:pPr algn="l">
              <a:spcAft>
                <a:spcPts val="1800"/>
              </a:spcAft>
              <a:buNone/>
            </a:pPr>
            <a:r>
              <a:rPr lang="en-US" sz="1800" b="0" i="0" dirty="0">
                <a:solidFill>
                  <a:schemeClr val="tx1"/>
                </a:solidFill>
                <a:effectLst/>
                <a:latin typeface="Calibri" panose="020F0502020204030204" pitchFamily="34" charset="0"/>
                <a:cs typeface="Calibri" panose="020F0502020204030204" pitchFamily="34" charset="0"/>
              </a:rPr>
              <a:t>Entri App is India's rapidly growing e-learning platform with 10M+ users. </a:t>
            </a:r>
          </a:p>
          <a:p>
            <a:pPr algn="l">
              <a:spcAft>
                <a:spcPts val="1800"/>
              </a:spcAft>
              <a:buNone/>
            </a:pPr>
            <a:r>
              <a:rPr lang="en-US" sz="1800" b="0" i="0" dirty="0">
                <a:solidFill>
                  <a:schemeClr val="tx1"/>
                </a:solidFill>
                <a:effectLst/>
                <a:latin typeface="Calibri" panose="020F0502020204030204" pitchFamily="34" charset="0"/>
                <a:cs typeface="Calibri" panose="020F0502020204030204" pitchFamily="34" charset="0"/>
              </a:rPr>
              <a:t>Entri has raised a total funding of </a:t>
            </a:r>
            <a:r>
              <a:rPr lang="en-US" sz="1800" b="1" i="0" dirty="0">
                <a:solidFill>
                  <a:schemeClr val="tx1"/>
                </a:solidFill>
                <a:effectLst/>
                <a:latin typeface="Calibri" panose="020F0502020204030204" pitchFamily="34" charset="0"/>
                <a:cs typeface="Calibri" panose="020F0502020204030204" pitchFamily="34" charset="0"/>
              </a:rPr>
              <a:t>$13.9M </a:t>
            </a:r>
            <a:r>
              <a:rPr lang="en-US" sz="1800" b="0" i="0" dirty="0">
                <a:solidFill>
                  <a:schemeClr val="tx1"/>
                </a:solidFill>
                <a:effectLst/>
                <a:latin typeface="Calibri" panose="020F0502020204030204" pitchFamily="34" charset="0"/>
                <a:cs typeface="Calibri" panose="020F0502020204030204" pitchFamily="34" charset="0"/>
              </a:rPr>
              <a:t>over 9 rounds. </a:t>
            </a:r>
            <a:endParaRPr lang="en-US" sz="1800" i="0" dirty="0">
              <a:solidFill>
                <a:schemeClr val="tx1"/>
              </a:solidFill>
              <a:effectLst/>
              <a:latin typeface="Calibri" panose="020F0502020204030204" pitchFamily="34" charset="0"/>
              <a:cs typeface="Calibri" panose="020F0502020204030204" pitchFamily="34" charset="0"/>
            </a:endParaRPr>
          </a:p>
        </p:txBody>
      </p:sp>
      <p:pic>
        <p:nvPicPr>
          <p:cNvPr id="5122" name="Picture 2">
            <a:extLst>
              <a:ext uri="{FF2B5EF4-FFF2-40B4-BE49-F238E27FC236}">
                <a16:creationId xmlns:a16="http://schemas.microsoft.com/office/drawing/2014/main" id="{9F011410-61BE-0706-297F-364F92D522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766" y="1800815"/>
            <a:ext cx="2441298" cy="78935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A0BD1AA-4EC8-1AE2-F014-380772905F51}"/>
              </a:ext>
            </a:extLst>
          </p:cNvPr>
          <p:cNvSpPr txBox="1"/>
          <p:nvPr/>
        </p:nvSpPr>
        <p:spPr>
          <a:xfrm>
            <a:off x="450766" y="3041701"/>
            <a:ext cx="2335307" cy="3046988"/>
          </a:xfrm>
          <a:prstGeom prst="rect">
            <a:avLst/>
          </a:prstGeom>
          <a:noFill/>
        </p:spPr>
        <p:txBody>
          <a:bodyPr wrap="square" rtlCol="0">
            <a:spAutoFit/>
          </a:bodyPr>
          <a:lstStyle/>
          <a:p>
            <a:r>
              <a:rPr lang="en-US" sz="1600" b="0" i="0" dirty="0">
                <a:solidFill>
                  <a:schemeClr val="tx1"/>
                </a:solidFill>
                <a:effectLst/>
                <a:latin typeface="Calibri" panose="020F0502020204030204" pitchFamily="34" charset="0"/>
                <a:cs typeface="Calibri" panose="020F0502020204030204" pitchFamily="34" charset="0"/>
              </a:rPr>
              <a:t>With </a:t>
            </a:r>
            <a:r>
              <a:rPr lang="en-US" sz="1600" b="1" i="0" dirty="0">
                <a:solidFill>
                  <a:schemeClr val="tx1"/>
                </a:solidFill>
                <a:effectLst/>
                <a:latin typeface="Calibri" panose="020F0502020204030204" pitchFamily="34" charset="0"/>
                <a:cs typeface="Calibri" panose="020F0502020204030204" pitchFamily="34" charset="0"/>
              </a:rPr>
              <a:t>$4M </a:t>
            </a:r>
            <a:r>
              <a:rPr lang="en-US" sz="1600" b="0" i="0" dirty="0">
                <a:solidFill>
                  <a:schemeClr val="tx1"/>
                </a:solidFill>
                <a:effectLst/>
                <a:latin typeface="Calibri" panose="020F0502020204030204" pitchFamily="34" charset="0"/>
                <a:cs typeface="Calibri" panose="020F0502020204030204" pitchFamily="34" charset="0"/>
              </a:rPr>
              <a:t>in seed funding led by Together Fund, with participation from 8vc, Thesys is set to revolutionize AI-driven interfaces by providing a platform that empowers businesses to ideate, visualize and ship intelligent interfaces that adapt to user needs in real time</a:t>
            </a:r>
            <a:r>
              <a:rPr lang="en-US" b="0" i="0" dirty="0">
                <a:solidFill>
                  <a:srgbClr val="293849"/>
                </a:solidFill>
                <a:effectLst/>
                <a:latin typeface="Montserrat" pitchFamily="2" charset="77"/>
              </a:rPr>
              <a:t>.</a:t>
            </a:r>
            <a:endParaRPr lang="en-US" dirty="0"/>
          </a:p>
        </p:txBody>
      </p:sp>
      <p:pic>
        <p:nvPicPr>
          <p:cNvPr id="5124" name="Picture 4" descr="Entri.app | Omidyar Network India">
            <a:extLst>
              <a:ext uri="{FF2B5EF4-FFF2-40B4-BE49-F238E27FC236}">
                <a16:creationId xmlns:a16="http://schemas.microsoft.com/office/drawing/2014/main" id="{0142A1B1-E565-DF0B-6305-21224BE008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0952" y="1707243"/>
            <a:ext cx="2403787" cy="95913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2C692467-AF3E-BF06-42F4-DD691506A6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3627" y="1707244"/>
            <a:ext cx="2316614" cy="95913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128" name="Picture 8" descr="Command-line tool for the LOGIQ Platform">
            <a:extLst>
              <a:ext uri="{FF2B5EF4-FFF2-40B4-BE49-F238E27FC236}">
                <a16:creationId xmlns:a16="http://schemas.microsoft.com/office/drawing/2014/main" id="{3B5E33DD-6E23-1E3B-A1B0-706B2E1A5E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78289" y="1735131"/>
            <a:ext cx="2933725" cy="10041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430D814-EB4D-85E0-F81F-773E6100ECE7}"/>
              </a:ext>
            </a:extLst>
          </p:cNvPr>
          <p:cNvSpPr txBox="1"/>
          <p:nvPr/>
        </p:nvSpPr>
        <p:spPr>
          <a:xfrm>
            <a:off x="6400800" y="3060549"/>
            <a:ext cx="2229441" cy="2800767"/>
          </a:xfrm>
          <a:prstGeom prst="rect">
            <a:avLst/>
          </a:prstGeom>
          <a:noFill/>
        </p:spPr>
        <p:txBody>
          <a:bodyPr wrap="square" rtlCol="0">
            <a:spAutoFit/>
          </a:bodyPr>
          <a:lstStyle/>
          <a:p>
            <a:r>
              <a:rPr lang="en-US" sz="1600" i="0" dirty="0">
                <a:solidFill>
                  <a:srgbClr val="232A31"/>
                </a:solidFill>
                <a:effectLst/>
                <a:latin typeface="Calibri" panose="020F0502020204030204" pitchFamily="34" charset="0"/>
                <a:cs typeface="Calibri" panose="020F0502020204030204" pitchFamily="34" charset="0"/>
              </a:rPr>
              <a:t>Uniqus Consultech, a tech-enabled global platform that offers ESG and Accounting &amp; Reporting Consulting, announced that it has raised </a:t>
            </a:r>
            <a:r>
              <a:rPr lang="en-US" sz="1600" b="1" i="0" dirty="0">
                <a:solidFill>
                  <a:srgbClr val="232A31"/>
                </a:solidFill>
                <a:effectLst/>
                <a:latin typeface="Calibri" panose="020F0502020204030204" pitchFamily="34" charset="0"/>
                <a:cs typeface="Calibri" panose="020F0502020204030204" pitchFamily="34" charset="0"/>
              </a:rPr>
              <a:t>$30 million </a:t>
            </a:r>
            <a:r>
              <a:rPr lang="en-US" sz="1600" i="0" dirty="0">
                <a:solidFill>
                  <a:srgbClr val="232A31"/>
                </a:solidFill>
                <a:effectLst/>
                <a:latin typeface="Calibri" panose="020F0502020204030204" pitchFamily="34" charset="0"/>
                <a:cs typeface="Calibri" panose="020F0502020204030204" pitchFamily="34" charset="0"/>
              </a:rPr>
              <a:t>in funding. The round was led by Nexus Ventures with participation from Sorin Investments.</a:t>
            </a:r>
            <a:endParaRPr lang="en-US" sz="16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F5B52BF1-1F6C-52F5-7AFF-3184D30D34F9}"/>
              </a:ext>
            </a:extLst>
          </p:cNvPr>
          <p:cNvSpPr txBox="1"/>
          <p:nvPr/>
        </p:nvSpPr>
        <p:spPr>
          <a:xfrm>
            <a:off x="9078289" y="3041701"/>
            <a:ext cx="2933725" cy="2100575"/>
          </a:xfrm>
          <a:prstGeom prst="rect">
            <a:avLst/>
          </a:prstGeom>
          <a:noFill/>
        </p:spPr>
        <p:txBody>
          <a:bodyPr wrap="square" rtlCol="0">
            <a:spAutoFit/>
          </a:bodyPr>
          <a:lstStyle/>
          <a:p>
            <a:r>
              <a:rPr lang="en-US" sz="1450" b="0" i="0" dirty="0">
                <a:solidFill>
                  <a:schemeClr val="tx1"/>
                </a:solidFill>
                <a:effectLst/>
                <a:latin typeface="Calibri" panose="020F0502020204030204" pitchFamily="34" charset="0"/>
                <a:cs typeface="Calibri" panose="020F0502020204030204" pitchFamily="34" charset="0"/>
              </a:rPr>
              <a:t>Apica, the </a:t>
            </a:r>
            <a:r>
              <a:rPr lang="en-US" sz="1450" dirty="0">
                <a:solidFill>
                  <a:schemeClr val="tx1"/>
                </a:solidFill>
                <a:latin typeface="Calibri" panose="020F0502020204030204" pitchFamily="34" charset="0"/>
                <a:cs typeface="Calibri" panose="020F0502020204030204" pitchFamily="34" charset="0"/>
              </a:rPr>
              <a:t>Sweden-based </a:t>
            </a:r>
            <a:r>
              <a:rPr lang="en-US" sz="1450" b="0" i="0" dirty="0">
                <a:solidFill>
                  <a:schemeClr val="tx1"/>
                </a:solidFill>
                <a:effectLst/>
                <a:latin typeface="Calibri" panose="020F0502020204030204" pitchFamily="34" charset="0"/>
                <a:cs typeface="Calibri" panose="020F0502020204030204" pitchFamily="34" charset="0"/>
              </a:rPr>
              <a:t>leader in synthetic monitoring and observability,  announced its agreement to acquire </a:t>
            </a:r>
            <a:r>
              <a:rPr lang="en-US" sz="1450" dirty="0">
                <a:solidFill>
                  <a:schemeClr val="tx1"/>
                </a:solidFill>
                <a:latin typeface="Calibri" panose="020F0502020204030204" pitchFamily="34" charset="0"/>
                <a:cs typeface="Calibri" panose="020F0502020204030204" pitchFamily="34" charset="0"/>
              </a:rPr>
              <a:t>Inventus Law client, </a:t>
            </a:r>
            <a:r>
              <a:rPr lang="en-US" sz="1450" b="0" i="0" dirty="0">
                <a:solidFill>
                  <a:schemeClr val="tx1"/>
                </a:solidFill>
                <a:effectLst/>
                <a:latin typeface="Calibri" panose="020F0502020204030204" pitchFamily="34" charset="0"/>
                <a:cs typeface="Calibri" panose="020F0502020204030204" pitchFamily="34" charset="0"/>
              </a:rPr>
              <a:t>observability data fabric startup, LOGIQ.AI.  With this acquisition, Inventus continues to advise Apica on all its US corporate and commercial matters. </a:t>
            </a:r>
            <a:endParaRPr lang="en-US" sz="145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11430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5"/>
          <p:cNvSpPr txBox="1">
            <a:spLocks noGrp="1"/>
          </p:cNvSpPr>
          <p:nvPr>
            <p:ph type="title"/>
          </p:nvPr>
        </p:nvSpPr>
        <p:spPr>
          <a:xfrm>
            <a:off x="838200" y="246910"/>
            <a:ext cx="10515600" cy="880200"/>
          </a:xfrm>
          <a:prstGeom prst="rect">
            <a:avLst/>
          </a:prstGeom>
          <a:gradFill>
            <a:gsLst>
              <a:gs pos="0">
                <a:srgbClr val="2E5980"/>
              </a:gs>
              <a:gs pos="50000">
                <a:srgbClr val="4481B9"/>
              </a:gs>
              <a:gs pos="100000">
                <a:srgbClr val="519BDE"/>
              </a:gs>
            </a:gsLst>
            <a:lin ang="10800000" scaled="0"/>
          </a:gra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4400"/>
              <a:buFont typeface="Calibri"/>
              <a:buNone/>
            </a:pPr>
            <a:r>
              <a:rPr lang="en-US" sz="4400" b="0" i="0" u="none" strike="noStrike" cap="none" dirty="0">
                <a:solidFill>
                  <a:schemeClr val="lt1"/>
                </a:solidFill>
                <a:latin typeface="Calibri"/>
                <a:ea typeface="Calibri"/>
                <a:cs typeface="Calibri"/>
                <a:sym typeface="Calibri"/>
              </a:rPr>
              <a:t>OUR CLIENTS IN THE NEWS</a:t>
            </a:r>
            <a:endParaRPr dirty="0"/>
          </a:p>
        </p:txBody>
      </p:sp>
      <p:sp>
        <p:nvSpPr>
          <p:cNvPr id="129" name="Google Shape;129;p5"/>
          <p:cNvSpPr txBox="1"/>
          <p:nvPr/>
        </p:nvSpPr>
        <p:spPr>
          <a:xfrm>
            <a:off x="6473190" y="3048617"/>
            <a:ext cx="2175000" cy="2485255"/>
          </a:xfrm>
          <a:prstGeom prst="rect">
            <a:avLst/>
          </a:prstGeom>
          <a:noFill/>
          <a:ln>
            <a:noFill/>
          </a:ln>
        </p:spPr>
        <p:txBody>
          <a:bodyPr spcFirstLastPara="1" wrap="square" lIns="91425" tIns="45700" rIns="91425" bIns="45700" anchor="ctr" anchorCtr="0">
            <a:spAutoFit/>
          </a:bodyPr>
          <a:lstStyle/>
          <a:p>
            <a:pPr algn="l">
              <a:buNone/>
            </a:pPr>
            <a:r>
              <a:rPr lang="en-US" sz="1600" b="0" i="0" dirty="0">
                <a:solidFill>
                  <a:schemeClr val="tx1"/>
                </a:solidFill>
                <a:effectLst/>
                <a:latin typeface="Calibri" panose="020F0502020204030204" pitchFamily="34" charset="0"/>
                <a:cs typeface="Calibri" panose="020F0502020204030204" pitchFamily="34" charset="0"/>
              </a:rPr>
              <a:t>TrueFoundry has raised </a:t>
            </a:r>
            <a:r>
              <a:rPr lang="en-US" sz="1600" b="1" i="0" dirty="0">
                <a:solidFill>
                  <a:schemeClr val="tx1"/>
                </a:solidFill>
                <a:effectLst/>
                <a:latin typeface="Calibri" panose="020F0502020204030204" pitchFamily="34" charset="0"/>
                <a:cs typeface="Calibri" panose="020F0502020204030204" pitchFamily="34" charset="0"/>
              </a:rPr>
              <a:t>$19 million</a:t>
            </a:r>
            <a:r>
              <a:rPr lang="en-US" sz="1600" b="0" i="0" dirty="0">
                <a:solidFill>
                  <a:schemeClr val="tx1"/>
                </a:solidFill>
                <a:effectLst/>
                <a:latin typeface="Calibri" panose="020F0502020204030204" pitchFamily="34" charset="0"/>
                <a:cs typeface="Calibri" panose="020F0502020204030204" pitchFamily="34" charset="0"/>
              </a:rPr>
              <a:t> in Series A funding, led by </a:t>
            </a:r>
            <a:r>
              <a:rPr lang="en-US" sz="1600" b="0" i="0" dirty="0">
                <a:solidFill>
                  <a:schemeClr val="tx1"/>
                </a:solidFill>
                <a:effectLst/>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Intel Capital</a:t>
            </a:r>
            <a:r>
              <a:rPr lang="en-US" sz="1600" b="0" i="0" dirty="0">
                <a:solidFill>
                  <a:schemeClr val="tx1"/>
                </a:solidFill>
                <a:effectLst/>
                <a:latin typeface="Calibri" panose="020F0502020204030204" pitchFamily="34" charset="0"/>
                <a:cs typeface="Calibri" panose="020F0502020204030204" pitchFamily="34" charset="0"/>
              </a:rPr>
              <a:t>, with participation from existing investors </a:t>
            </a:r>
            <a:r>
              <a:rPr lang="en-US" sz="1600" b="0" i="0" dirty="0">
                <a:solidFill>
                  <a:schemeClr val="tx1"/>
                </a:solidFill>
                <a:effectLst/>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Peak XV(formerly Sequoia India)</a:t>
            </a:r>
            <a:r>
              <a:rPr lang="en-US" sz="1600" b="0" i="0" dirty="0">
                <a:solidFill>
                  <a:schemeClr val="tx1"/>
                </a:solidFill>
                <a:effectLst/>
                <a:latin typeface="Calibri" panose="020F0502020204030204" pitchFamily="34" charset="0"/>
                <a:cs typeface="Calibri" panose="020F0502020204030204" pitchFamily="34" charset="0"/>
              </a:rPr>
              <a:t> and </a:t>
            </a:r>
            <a:r>
              <a:rPr lang="en-US" sz="1600" b="0" i="0" dirty="0">
                <a:solidFill>
                  <a:schemeClr val="tx1"/>
                </a:solidFill>
                <a:effectLst/>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Eniac Ventures.</a:t>
            </a:r>
            <a:endParaRPr lang="en-US" sz="1600" b="0" i="0" dirty="0">
              <a:solidFill>
                <a:schemeClr val="tx1"/>
              </a:solidFill>
              <a:effectLst/>
              <a:latin typeface="Calibri" panose="020F0502020204030204" pitchFamily="34" charset="0"/>
              <a:cs typeface="Calibri" panose="020F0502020204030204" pitchFamily="34" charset="0"/>
            </a:endParaRPr>
          </a:p>
          <a:p>
            <a:pPr algn="l"/>
            <a:r>
              <a:rPr lang="en-US" sz="1150" b="0" i="0" dirty="0">
                <a:solidFill>
                  <a:schemeClr val="tx1"/>
                </a:solidFill>
                <a:effectLst/>
                <a:latin typeface="Calibri" panose="020F0502020204030204" pitchFamily="34" charset="0"/>
                <a:cs typeface="Calibri" panose="020F0502020204030204" pitchFamily="34" charset="0"/>
              </a:rPr>
              <a:t>.</a:t>
            </a:r>
          </a:p>
        </p:txBody>
      </p:sp>
      <p:sp>
        <p:nvSpPr>
          <p:cNvPr id="138" name="Google Shape;138;p5"/>
          <p:cNvSpPr txBox="1"/>
          <p:nvPr/>
        </p:nvSpPr>
        <p:spPr>
          <a:xfrm>
            <a:off x="1963112" y="1246961"/>
            <a:ext cx="7511400" cy="928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Calibri"/>
              <a:ea typeface="Calibri"/>
              <a:cs typeface="Calibri"/>
              <a:sym typeface="Calibri"/>
            </a:endParaRPr>
          </a:p>
        </p:txBody>
      </p:sp>
      <p:pic>
        <p:nvPicPr>
          <p:cNvPr id="1028" name="Picture 4">
            <a:extLst>
              <a:ext uri="{FF2B5EF4-FFF2-40B4-BE49-F238E27FC236}">
                <a16:creationId xmlns:a16="http://schemas.microsoft.com/office/drawing/2014/main" id="{4A7E4610-4BBA-3E72-EABE-A5D1EDB390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64800" y="1623698"/>
            <a:ext cx="2554012" cy="110673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6FAF02F-AEE6-0E93-F4E5-E21B32246680}"/>
              </a:ext>
            </a:extLst>
          </p:cNvPr>
          <p:cNvSpPr txBox="1"/>
          <p:nvPr/>
        </p:nvSpPr>
        <p:spPr>
          <a:xfrm>
            <a:off x="3164800" y="3147530"/>
            <a:ext cx="2554012" cy="1785104"/>
          </a:xfrm>
          <a:prstGeom prst="rect">
            <a:avLst/>
          </a:prstGeom>
          <a:noFill/>
        </p:spPr>
        <p:txBody>
          <a:bodyPr wrap="square" rtlCol="0">
            <a:spAutoFit/>
          </a:bodyPr>
          <a:lstStyle/>
          <a:p>
            <a:r>
              <a:rPr lang="en-US" sz="1600" i="0" dirty="0">
                <a:solidFill>
                  <a:schemeClr val="tx1"/>
                </a:solidFill>
                <a:effectLst/>
                <a:latin typeface="Calibri" panose="020F0502020204030204" pitchFamily="34" charset="0"/>
                <a:cs typeface="Calibri" panose="020F0502020204030204" pitchFamily="34" charset="0"/>
              </a:rPr>
              <a:t>e6data raised </a:t>
            </a:r>
            <a:r>
              <a:rPr lang="en-US" sz="1600" b="1" i="0" dirty="0">
                <a:solidFill>
                  <a:schemeClr val="tx1"/>
                </a:solidFill>
                <a:effectLst/>
                <a:latin typeface="Calibri" panose="020F0502020204030204" pitchFamily="34" charset="0"/>
                <a:cs typeface="Calibri" panose="020F0502020204030204" pitchFamily="34" charset="0"/>
              </a:rPr>
              <a:t>$10million</a:t>
            </a:r>
            <a:r>
              <a:rPr lang="en-US" sz="1600" i="0" dirty="0">
                <a:solidFill>
                  <a:schemeClr val="tx1"/>
                </a:solidFill>
                <a:effectLst/>
                <a:latin typeface="Calibri" panose="020F0502020204030204" pitchFamily="34" charset="0"/>
                <a:cs typeface="Calibri" panose="020F0502020204030204" pitchFamily="34" charset="0"/>
              </a:rPr>
              <a:t> to dismantle lock-in from data intelligence vendors on analytics and AI by halving costs and increasing performance 5x.</a:t>
            </a:r>
          </a:p>
          <a:p>
            <a:endParaRPr lang="en-US" dirty="0"/>
          </a:p>
        </p:txBody>
      </p:sp>
      <p:pic>
        <p:nvPicPr>
          <p:cNvPr id="1030" name="Picture 6" descr="Cashfree Payments Claims Top Share in ...">
            <a:extLst>
              <a:ext uri="{FF2B5EF4-FFF2-40B4-BE49-F238E27FC236}">
                <a16:creationId xmlns:a16="http://schemas.microsoft.com/office/drawing/2014/main" id="{C344D914-B908-2F3E-577B-71A094C33B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355" y="1621692"/>
            <a:ext cx="2198133" cy="11394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E48D8C1-BE15-03AC-7AFF-090CDD32AE4C}"/>
              </a:ext>
            </a:extLst>
          </p:cNvPr>
          <p:cNvSpPr txBox="1"/>
          <p:nvPr/>
        </p:nvSpPr>
        <p:spPr>
          <a:xfrm>
            <a:off x="582406" y="3135865"/>
            <a:ext cx="2072029" cy="2708434"/>
          </a:xfrm>
          <a:prstGeom prst="rect">
            <a:avLst/>
          </a:prstGeom>
          <a:noFill/>
        </p:spPr>
        <p:txBody>
          <a:bodyPr wrap="square" rtlCol="0">
            <a:spAutoFit/>
          </a:bodyPr>
          <a:lstStyle/>
          <a:p>
            <a:pPr algn="l">
              <a:buNone/>
            </a:pPr>
            <a:r>
              <a:rPr lang="en-US" sz="1600" b="0" i="0" dirty="0">
                <a:solidFill>
                  <a:schemeClr val="tx1"/>
                </a:solidFill>
                <a:effectLst/>
                <a:latin typeface="Calibri" panose="020F0502020204030204" pitchFamily="34" charset="0"/>
                <a:cs typeface="Calibri" panose="020F0502020204030204" pitchFamily="34" charset="0"/>
              </a:rPr>
              <a:t>Cashfree, an Indian payments startup that facilitates and processes more than $80 billion for its customers each year, has raised nearly  </a:t>
            </a:r>
            <a:r>
              <a:rPr lang="en-US" sz="1600" b="1" i="0" dirty="0">
                <a:solidFill>
                  <a:schemeClr val="tx1"/>
                </a:solidFill>
                <a:effectLst/>
                <a:latin typeface="Calibri" panose="020F0502020204030204" pitchFamily="34" charset="0"/>
                <a:cs typeface="Calibri" panose="020F0502020204030204" pitchFamily="34" charset="0"/>
              </a:rPr>
              <a:t>$100 million </a:t>
            </a:r>
            <a:r>
              <a:rPr lang="en-US" sz="1600" i="0" dirty="0">
                <a:solidFill>
                  <a:schemeClr val="tx1"/>
                </a:solidFill>
                <a:effectLst/>
                <a:latin typeface="Calibri" panose="020F0502020204030204" pitchFamily="34" charset="0"/>
                <a:cs typeface="Calibri" panose="020F0502020204030204" pitchFamily="34" charset="0"/>
              </a:rPr>
              <a:t>to date.</a:t>
            </a:r>
          </a:p>
          <a:p>
            <a:pPr algn="l"/>
            <a:br>
              <a:rPr lang="en-US" b="0" i="0" dirty="0">
                <a:solidFill>
                  <a:srgbClr val="212623"/>
                </a:solidFill>
                <a:effectLst/>
                <a:latin typeface="nb_international_proregular"/>
              </a:rPr>
            </a:br>
            <a:endParaRPr lang="en-US" b="0" i="0" dirty="0">
              <a:solidFill>
                <a:srgbClr val="212623"/>
              </a:solidFill>
              <a:effectLst/>
              <a:latin typeface="nb_international_proregular"/>
            </a:endParaRPr>
          </a:p>
          <a:p>
            <a:endParaRPr lang="en-US" dirty="0">
              <a:latin typeface="Calibri" panose="020F0502020204030204" pitchFamily="34" charset="0"/>
              <a:cs typeface="Calibri" panose="020F0502020204030204" pitchFamily="34" charset="0"/>
            </a:endParaRPr>
          </a:p>
        </p:txBody>
      </p:sp>
      <p:pic>
        <p:nvPicPr>
          <p:cNvPr id="1034" name="Picture 10" descr="The Smartest AI Platform to build ...">
            <a:extLst>
              <a:ext uri="{FF2B5EF4-FFF2-40B4-BE49-F238E27FC236}">
                <a16:creationId xmlns:a16="http://schemas.microsoft.com/office/drawing/2014/main" id="{E3634441-B816-C0E2-6E6D-A9BD3EED4E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73190" y="1569893"/>
            <a:ext cx="2198133" cy="115579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1A5F6D3-8A0B-B09F-C371-CA598B1F76C7}"/>
              </a:ext>
            </a:extLst>
          </p:cNvPr>
          <p:cNvSpPr txBox="1"/>
          <p:nvPr/>
        </p:nvSpPr>
        <p:spPr>
          <a:xfrm>
            <a:off x="9402567" y="2927984"/>
            <a:ext cx="2465971" cy="3539430"/>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Neysa</a:t>
            </a:r>
            <a:r>
              <a:rPr lang="en-US" b="0" i="0" dirty="0">
                <a:solidFill>
                  <a:srgbClr val="000000"/>
                </a:solidFill>
                <a:effectLst/>
                <a:latin typeface="Calibri" panose="020F0502020204030204" pitchFamily="34" charset="0"/>
                <a:cs typeface="Calibri" panose="020F0502020204030204" pitchFamily="34" charset="0"/>
              </a:rPr>
              <a:t>, a pioneering AI Acceleration Cloud System provider, announced it has raised </a:t>
            </a:r>
            <a:r>
              <a:rPr lang="en-US" b="1" i="0" dirty="0">
                <a:solidFill>
                  <a:srgbClr val="000000"/>
                </a:solidFill>
                <a:effectLst/>
                <a:latin typeface="Calibri" panose="020F0502020204030204" pitchFamily="34" charset="0"/>
                <a:cs typeface="Calibri" panose="020F0502020204030204" pitchFamily="34" charset="0"/>
              </a:rPr>
              <a:t>$30 million </a:t>
            </a:r>
            <a:r>
              <a:rPr lang="en-US" b="0" i="0" dirty="0">
                <a:solidFill>
                  <a:srgbClr val="000000"/>
                </a:solidFill>
                <a:effectLst/>
                <a:latin typeface="Calibri" panose="020F0502020204030204" pitchFamily="34" charset="0"/>
                <a:cs typeface="Calibri" panose="020F0502020204030204" pitchFamily="34" charset="0"/>
              </a:rPr>
              <a:t>in Series A funding. The round was co-led by existing investors NTTVC, Z47 (fka Matrix Partners India) and Nexus Venture Partners. This investment builds on Neysa’s successful </a:t>
            </a:r>
            <a:r>
              <a:rPr lang="en-US" b="1" i="0" dirty="0">
                <a:solidFill>
                  <a:srgbClr val="000000"/>
                </a:solidFill>
                <a:effectLst/>
                <a:latin typeface="Calibri" panose="020F0502020204030204" pitchFamily="34" charset="0"/>
                <a:cs typeface="Calibri" panose="020F0502020204030204" pitchFamily="34" charset="0"/>
              </a:rPr>
              <a:t>$20 million </a:t>
            </a:r>
            <a:r>
              <a:rPr lang="en-US" b="0" i="0" dirty="0">
                <a:solidFill>
                  <a:srgbClr val="000000"/>
                </a:solidFill>
                <a:effectLst/>
                <a:latin typeface="Calibri" panose="020F0502020204030204" pitchFamily="34" charset="0"/>
                <a:cs typeface="Calibri" panose="020F0502020204030204" pitchFamily="34" charset="0"/>
              </a:rPr>
              <a:t>seed round, underscoring strong investor confidence in the company’s mission to accelerate Gen AI innovation, for Indian enterprises and public sector</a:t>
            </a:r>
            <a:endParaRPr lang="en-US" dirty="0">
              <a:latin typeface="Calibri" panose="020F0502020204030204" pitchFamily="34" charset="0"/>
              <a:cs typeface="Calibri" panose="020F0502020204030204" pitchFamily="34" charset="0"/>
            </a:endParaRPr>
          </a:p>
        </p:txBody>
      </p:sp>
      <p:pic>
        <p:nvPicPr>
          <p:cNvPr id="1036" name="Picture 12" descr="Neysa Logo">
            <a:extLst>
              <a:ext uri="{FF2B5EF4-FFF2-40B4-BE49-F238E27FC236}">
                <a16:creationId xmlns:a16="http://schemas.microsoft.com/office/drawing/2014/main" id="{B43A5122-0663-130B-DEFA-68FA0F53D7D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411460" y="1747860"/>
            <a:ext cx="2198134" cy="85520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6">
          <a:extLst>
            <a:ext uri="{FF2B5EF4-FFF2-40B4-BE49-F238E27FC236}">
              <a16:creationId xmlns:a16="http://schemas.microsoft.com/office/drawing/2014/main" id="{9870CFF5-AE7B-6DF4-8271-7D744BFB568E}"/>
            </a:ext>
          </a:extLst>
        </p:cNvPr>
        <p:cNvGrpSpPr/>
        <p:nvPr/>
      </p:nvGrpSpPr>
      <p:grpSpPr>
        <a:xfrm>
          <a:off x="0" y="0"/>
          <a:ext cx="0" cy="0"/>
          <a:chOff x="0" y="0"/>
          <a:chExt cx="0" cy="0"/>
        </a:xfrm>
      </p:grpSpPr>
      <p:sp>
        <p:nvSpPr>
          <p:cNvPr id="127" name="Google Shape;127;p5">
            <a:extLst>
              <a:ext uri="{FF2B5EF4-FFF2-40B4-BE49-F238E27FC236}">
                <a16:creationId xmlns:a16="http://schemas.microsoft.com/office/drawing/2014/main" id="{FA057796-2B13-5D52-6E4F-F4E74D89396A}"/>
              </a:ext>
            </a:extLst>
          </p:cNvPr>
          <p:cNvSpPr txBox="1">
            <a:spLocks noGrp="1"/>
          </p:cNvSpPr>
          <p:nvPr>
            <p:ph type="title"/>
          </p:nvPr>
        </p:nvSpPr>
        <p:spPr>
          <a:xfrm>
            <a:off x="838200" y="246910"/>
            <a:ext cx="10515600" cy="880200"/>
          </a:xfrm>
          <a:prstGeom prst="rect">
            <a:avLst/>
          </a:prstGeom>
          <a:gradFill>
            <a:gsLst>
              <a:gs pos="0">
                <a:srgbClr val="2E5980"/>
              </a:gs>
              <a:gs pos="50000">
                <a:srgbClr val="4481B9"/>
              </a:gs>
              <a:gs pos="100000">
                <a:srgbClr val="519BDE"/>
              </a:gs>
            </a:gsLst>
            <a:lin ang="10800000" scaled="0"/>
          </a:gra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4400"/>
              <a:buFont typeface="Calibri"/>
              <a:buNone/>
            </a:pPr>
            <a:r>
              <a:rPr lang="en-US" sz="4400" b="0" i="0" u="none" strike="noStrike" cap="none" dirty="0">
                <a:solidFill>
                  <a:schemeClr val="lt1"/>
                </a:solidFill>
                <a:latin typeface="Calibri"/>
                <a:ea typeface="Calibri"/>
                <a:cs typeface="Calibri"/>
                <a:sym typeface="Calibri"/>
              </a:rPr>
              <a:t>OUR CLIENTS IN THE NEWS</a:t>
            </a:r>
            <a:endParaRPr dirty="0"/>
          </a:p>
        </p:txBody>
      </p:sp>
      <p:sp>
        <p:nvSpPr>
          <p:cNvPr id="138" name="Google Shape;138;p5">
            <a:extLst>
              <a:ext uri="{FF2B5EF4-FFF2-40B4-BE49-F238E27FC236}">
                <a16:creationId xmlns:a16="http://schemas.microsoft.com/office/drawing/2014/main" id="{4A80BF3E-D781-2FCA-F0B7-72AD8A7387A3}"/>
              </a:ext>
            </a:extLst>
          </p:cNvPr>
          <p:cNvSpPr txBox="1"/>
          <p:nvPr/>
        </p:nvSpPr>
        <p:spPr>
          <a:xfrm>
            <a:off x="1963112" y="1246961"/>
            <a:ext cx="7511400" cy="928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Calibri"/>
              <a:ea typeface="Calibri"/>
              <a:cs typeface="Calibri"/>
              <a:sym typeface="Calibri"/>
            </a:endParaRPr>
          </a:p>
        </p:txBody>
      </p:sp>
      <p:sp>
        <p:nvSpPr>
          <p:cNvPr id="3" name="TextBox 2">
            <a:extLst>
              <a:ext uri="{FF2B5EF4-FFF2-40B4-BE49-F238E27FC236}">
                <a16:creationId xmlns:a16="http://schemas.microsoft.com/office/drawing/2014/main" id="{414E0A4A-F164-D198-C4B7-C9ADB49B05F2}"/>
              </a:ext>
            </a:extLst>
          </p:cNvPr>
          <p:cNvSpPr txBox="1"/>
          <p:nvPr/>
        </p:nvSpPr>
        <p:spPr>
          <a:xfrm>
            <a:off x="582406" y="2927984"/>
            <a:ext cx="2072029" cy="738664"/>
          </a:xfrm>
          <a:prstGeom prst="rect">
            <a:avLst/>
          </a:prstGeom>
          <a:noFill/>
        </p:spPr>
        <p:txBody>
          <a:bodyPr wrap="square" rtlCol="0">
            <a:spAutoFit/>
          </a:bodyPr>
          <a:lstStyle/>
          <a:p>
            <a:pPr algn="l"/>
            <a:br>
              <a:rPr lang="en-US" b="0" i="0" dirty="0">
                <a:solidFill>
                  <a:srgbClr val="212623"/>
                </a:solidFill>
                <a:effectLst/>
                <a:latin typeface="nb_international_proregular"/>
              </a:rPr>
            </a:br>
            <a:endParaRPr lang="en-US" b="0" i="0" dirty="0">
              <a:solidFill>
                <a:srgbClr val="212623"/>
              </a:solidFill>
              <a:effectLst/>
              <a:latin typeface="nb_international_proregular"/>
            </a:endParaRPr>
          </a:p>
          <a:p>
            <a:endParaRPr lang="en-US" dirty="0">
              <a:latin typeface="Calibri" panose="020F0502020204030204" pitchFamily="34" charset="0"/>
              <a:cs typeface="Calibri" panose="020F0502020204030204" pitchFamily="34" charset="0"/>
            </a:endParaRPr>
          </a:p>
        </p:txBody>
      </p:sp>
      <p:sp>
        <p:nvSpPr>
          <p:cNvPr id="6" name="AutoShape 4" descr="Timely automatic time tracker logo">
            <a:extLst>
              <a:ext uri="{FF2B5EF4-FFF2-40B4-BE49-F238E27FC236}">
                <a16:creationId xmlns:a16="http://schemas.microsoft.com/office/drawing/2014/main" id="{CE05EB6E-03E8-4599-758E-C020D6D7227E}"/>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3078" name="Picture 6" descr="Timely Free Trial 2025 — 14 Days Access">
            <a:extLst>
              <a:ext uri="{FF2B5EF4-FFF2-40B4-BE49-F238E27FC236}">
                <a16:creationId xmlns:a16="http://schemas.microsoft.com/office/drawing/2014/main" id="{E1ECC104-D0BA-0C6A-50A5-87BE1175CA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406" y="1686937"/>
            <a:ext cx="2649634" cy="92650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C8BD1D40-98F8-D289-C44A-21A6533149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7743" y="1758244"/>
            <a:ext cx="2722412" cy="85520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1F36573-8197-D90F-73A5-81A668980640}"/>
              </a:ext>
            </a:extLst>
          </p:cNvPr>
          <p:cNvSpPr txBox="1"/>
          <p:nvPr/>
        </p:nvSpPr>
        <p:spPr>
          <a:xfrm>
            <a:off x="3874904" y="3121330"/>
            <a:ext cx="2722412" cy="3000821"/>
          </a:xfrm>
          <a:prstGeom prst="rect">
            <a:avLst/>
          </a:prstGeom>
          <a:noFill/>
        </p:spPr>
        <p:txBody>
          <a:bodyPr wrap="square" rtlCol="0">
            <a:spAutoFit/>
          </a:bodyPr>
          <a:lstStyle/>
          <a:p>
            <a:pPr algn="l">
              <a:spcAft>
                <a:spcPts val="1800"/>
              </a:spcAft>
              <a:buNone/>
            </a:pPr>
            <a:r>
              <a:rPr lang="en-US" sz="1600" i="0" dirty="0">
                <a:solidFill>
                  <a:schemeClr val="tx1"/>
                </a:solidFill>
                <a:effectLst/>
                <a:latin typeface="Calibri" panose="020F0502020204030204" pitchFamily="34" charset="0"/>
                <a:cs typeface="Calibri" panose="020F0502020204030204" pitchFamily="34" charset="0"/>
              </a:rPr>
              <a:t>Ecolibrium plants </a:t>
            </a:r>
            <a:r>
              <a:rPr lang="en-US" sz="1600" b="1" i="0" dirty="0">
                <a:solidFill>
                  <a:schemeClr val="tx1"/>
                </a:solidFill>
                <a:effectLst/>
                <a:latin typeface="Calibri" panose="020F0502020204030204" pitchFamily="34" charset="0"/>
                <a:cs typeface="Calibri" panose="020F0502020204030204" pitchFamily="34" charset="0"/>
              </a:rPr>
              <a:t>$5 million </a:t>
            </a:r>
            <a:r>
              <a:rPr lang="en-US" sz="1600" i="0" dirty="0">
                <a:solidFill>
                  <a:schemeClr val="tx1"/>
                </a:solidFill>
                <a:effectLst/>
                <a:latin typeface="Calibri" panose="020F0502020204030204" pitchFamily="34" charset="0"/>
                <a:cs typeface="Calibri" panose="020F0502020204030204" pitchFamily="34" charset="0"/>
              </a:rPr>
              <a:t>to cut energy consumption in the UK. The green tech startup offers sustainability solutions to enable businesses in commercial and industrial real estate to reduce energy consumption and ultimately achieve their net-zero carbon ambitions.</a:t>
            </a:r>
          </a:p>
          <a:p>
            <a:endParaRPr lang="en-US" dirty="0"/>
          </a:p>
        </p:txBody>
      </p:sp>
      <p:pic>
        <p:nvPicPr>
          <p:cNvPr id="3084" name="Picture 12" descr="TrueLark: AI Scheduling &amp; Customer ...">
            <a:extLst>
              <a:ext uri="{FF2B5EF4-FFF2-40B4-BE49-F238E27FC236}">
                <a16:creationId xmlns:a16="http://schemas.microsoft.com/office/drawing/2014/main" id="{5E957E9D-58CA-C371-5792-6131567794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55892" y="1758244"/>
            <a:ext cx="2162883" cy="82056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86" name="Picture 14" descr="Rupifi | LinkedIn">
            <a:extLst>
              <a:ext uri="{FF2B5EF4-FFF2-40B4-BE49-F238E27FC236}">
                <a16:creationId xmlns:a16="http://schemas.microsoft.com/office/drawing/2014/main" id="{5A9BDD6D-E28F-32C3-95B4-ADD116B870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47257" y="1754712"/>
            <a:ext cx="1784177" cy="82762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A443D06-1C93-4824-A0DC-1D4F8197AB1F}"/>
              </a:ext>
            </a:extLst>
          </p:cNvPr>
          <p:cNvSpPr txBox="1"/>
          <p:nvPr/>
        </p:nvSpPr>
        <p:spPr>
          <a:xfrm>
            <a:off x="9557905" y="3102409"/>
            <a:ext cx="2360826" cy="3108543"/>
          </a:xfrm>
          <a:prstGeom prst="rect">
            <a:avLst/>
          </a:prstGeom>
          <a:noFill/>
        </p:spPr>
        <p:txBody>
          <a:bodyPr wrap="square" rtlCol="0">
            <a:spAutoFit/>
          </a:bodyPr>
          <a:lstStyle/>
          <a:p>
            <a:pPr algn="l">
              <a:buNone/>
            </a:pPr>
            <a:r>
              <a:rPr lang="en-US" b="0" i="0" dirty="0">
                <a:solidFill>
                  <a:srgbClr val="212623"/>
                </a:solidFill>
                <a:effectLst/>
                <a:latin typeface="Calibri" panose="020F0502020204030204" pitchFamily="34" charset="0"/>
                <a:cs typeface="Calibri" panose="020F0502020204030204" pitchFamily="34" charset="0"/>
              </a:rPr>
              <a:t>Rupifi has raised </a:t>
            </a:r>
            <a:r>
              <a:rPr lang="en-US" b="1" i="0" dirty="0">
                <a:solidFill>
                  <a:srgbClr val="212623"/>
                </a:solidFill>
                <a:effectLst/>
                <a:latin typeface="Calibri" panose="020F0502020204030204" pitchFamily="34" charset="0"/>
                <a:cs typeface="Calibri" panose="020F0502020204030204" pitchFamily="34" charset="0"/>
              </a:rPr>
              <a:t>$25 million </a:t>
            </a:r>
            <a:r>
              <a:rPr lang="en-US" b="0" i="0" dirty="0">
                <a:solidFill>
                  <a:srgbClr val="212623"/>
                </a:solidFill>
                <a:effectLst/>
                <a:latin typeface="Calibri" panose="020F0502020204030204" pitchFamily="34" charset="0"/>
                <a:cs typeface="Calibri" panose="020F0502020204030204" pitchFamily="34" charset="0"/>
              </a:rPr>
              <a:t>in a new financing round as the Indian startup, which currently provides buy now, pay later service to several marketplaces to serve their merchants, looks to expand its business-to-business payments offerings.</a:t>
            </a:r>
          </a:p>
          <a:p>
            <a:pPr algn="l"/>
            <a:r>
              <a:rPr lang="en-US" b="0" i="0" dirty="0">
                <a:solidFill>
                  <a:srgbClr val="212623"/>
                </a:solidFill>
                <a:effectLst/>
                <a:latin typeface="Calibri" panose="020F0502020204030204" pitchFamily="34" charset="0"/>
                <a:cs typeface="Calibri" panose="020F0502020204030204" pitchFamily="34" charset="0"/>
              </a:rPr>
              <a:t>Tiger Global and Bessemer Venture Partners co-led the two-year-old startup’s $25 million financing round</a:t>
            </a:r>
          </a:p>
          <a:p>
            <a:endParaRPr lang="en-US" dirty="0"/>
          </a:p>
        </p:txBody>
      </p:sp>
      <p:sp>
        <p:nvSpPr>
          <p:cNvPr id="9" name="TextBox 8">
            <a:extLst>
              <a:ext uri="{FF2B5EF4-FFF2-40B4-BE49-F238E27FC236}">
                <a16:creationId xmlns:a16="http://schemas.microsoft.com/office/drawing/2014/main" id="{C4D4C9C0-0FC2-1C8F-73D1-B33A9C015297}"/>
              </a:ext>
            </a:extLst>
          </p:cNvPr>
          <p:cNvSpPr txBox="1"/>
          <p:nvPr/>
        </p:nvSpPr>
        <p:spPr>
          <a:xfrm>
            <a:off x="6955891" y="3090091"/>
            <a:ext cx="2162883" cy="1323439"/>
          </a:xfrm>
          <a:prstGeom prst="rect">
            <a:avLst/>
          </a:prstGeom>
          <a:noFill/>
        </p:spPr>
        <p:txBody>
          <a:bodyPr wrap="square" rtlCol="0">
            <a:spAutoFit/>
          </a:bodyPr>
          <a:lstStyle/>
          <a:p>
            <a:r>
              <a:rPr lang="en-US" sz="1600" b="0" i="0" dirty="0">
                <a:solidFill>
                  <a:srgbClr val="333333"/>
                </a:solidFill>
                <a:effectLst/>
                <a:latin typeface="Calibri" panose="020F0502020204030204" pitchFamily="34" charset="0"/>
                <a:cs typeface="Calibri" panose="020F0502020204030204" pitchFamily="34" charset="0"/>
              </a:rPr>
              <a:t>TrueLark has raised a total funding of </a:t>
            </a:r>
            <a:r>
              <a:rPr lang="en-US" sz="1600" b="1" i="0" dirty="0">
                <a:solidFill>
                  <a:srgbClr val="333333"/>
                </a:solidFill>
                <a:effectLst/>
                <a:latin typeface="Calibri" panose="020F0502020204030204" pitchFamily="34" charset="0"/>
                <a:cs typeface="Calibri" panose="020F0502020204030204" pitchFamily="34" charset="0"/>
              </a:rPr>
              <a:t>$5.95M </a:t>
            </a:r>
            <a:r>
              <a:rPr lang="en-US" sz="1600" b="0" i="0" dirty="0">
                <a:solidFill>
                  <a:srgbClr val="333333"/>
                </a:solidFill>
                <a:effectLst/>
                <a:latin typeface="Calibri" panose="020F0502020204030204" pitchFamily="34" charset="0"/>
                <a:cs typeface="Calibri" panose="020F0502020204030204" pitchFamily="34" charset="0"/>
              </a:rPr>
              <a:t>over 3 rounds. Its first funding round was on June 28, 2018. </a:t>
            </a:r>
            <a:endParaRPr lang="en-US" sz="1600"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A11CEFD1-D962-7F1B-4AAD-C070D46B4EA4}"/>
              </a:ext>
            </a:extLst>
          </p:cNvPr>
          <p:cNvSpPr txBox="1"/>
          <p:nvPr/>
        </p:nvSpPr>
        <p:spPr>
          <a:xfrm>
            <a:off x="484434" y="3128039"/>
            <a:ext cx="2649634" cy="1077218"/>
          </a:xfrm>
          <a:prstGeom prst="rect">
            <a:avLst/>
          </a:prstGeom>
          <a:noFill/>
        </p:spPr>
        <p:txBody>
          <a:bodyPr wrap="square" rtlCol="0">
            <a:spAutoFit/>
          </a:bodyPr>
          <a:lstStyle/>
          <a:p>
            <a:r>
              <a:rPr lang="en-US" sz="1600" b="0" i="0" dirty="0">
                <a:solidFill>
                  <a:srgbClr val="001141"/>
                </a:solidFill>
                <a:effectLst/>
                <a:latin typeface="Circularstd book"/>
              </a:rPr>
              <a:t>Timely secured </a:t>
            </a:r>
            <a:r>
              <a:rPr lang="en-US" sz="1600" b="1" i="0" dirty="0">
                <a:solidFill>
                  <a:srgbClr val="001141"/>
                </a:solidFill>
                <a:effectLst/>
                <a:latin typeface="Circularstd book"/>
              </a:rPr>
              <a:t>$14 million </a:t>
            </a:r>
            <a:r>
              <a:rPr lang="en-US" sz="1600" b="0" i="0" dirty="0">
                <a:solidFill>
                  <a:srgbClr val="001141"/>
                </a:solidFill>
                <a:effectLst/>
                <a:latin typeface="Circularstd book"/>
              </a:rPr>
              <a:t>in what proved to be their quickest funding round to-date. </a:t>
            </a:r>
            <a:endParaRPr lang="en-US" sz="16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38129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
          <a:extLst>
            <a:ext uri="{FF2B5EF4-FFF2-40B4-BE49-F238E27FC236}">
              <a16:creationId xmlns:a16="http://schemas.microsoft.com/office/drawing/2014/main" id="{41816FE9-B579-1D7F-FD5F-BCA720AAC980}"/>
            </a:ext>
          </a:extLst>
        </p:cNvPr>
        <p:cNvGrpSpPr/>
        <p:nvPr/>
      </p:nvGrpSpPr>
      <p:grpSpPr>
        <a:xfrm>
          <a:off x="0" y="0"/>
          <a:ext cx="0" cy="0"/>
          <a:chOff x="0" y="0"/>
          <a:chExt cx="0" cy="0"/>
        </a:xfrm>
      </p:grpSpPr>
      <p:sp>
        <p:nvSpPr>
          <p:cNvPr id="127" name="Google Shape;127;p5">
            <a:extLst>
              <a:ext uri="{FF2B5EF4-FFF2-40B4-BE49-F238E27FC236}">
                <a16:creationId xmlns:a16="http://schemas.microsoft.com/office/drawing/2014/main" id="{8EA44023-80B7-E812-79B2-C9FCA791E500}"/>
              </a:ext>
            </a:extLst>
          </p:cNvPr>
          <p:cNvSpPr txBox="1">
            <a:spLocks noGrp="1"/>
          </p:cNvSpPr>
          <p:nvPr>
            <p:ph type="title"/>
          </p:nvPr>
        </p:nvSpPr>
        <p:spPr>
          <a:xfrm>
            <a:off x="838200" y="246910"/>
            <a:ext cx="10515600" cy="880200"/>
          </a:xfrm>
          <a:prstGeom prst="rect">
            <a:avLst/>
          </a:prstGeom>
          <a:gradFill>
            <a:gsLst>
              <a:gs pos="0">
                <a:srgbClr val="2E5980"/>
              </a:gs>
              <a:gs pos="50000">
                <a:srgbClr val="4481B9"/>
              </a:gs>
              <a:gs pos="100000">
                <a:srgbClr val="519BDE"/>
              </a:gs>
            </a:gsLst>
            <a:lin ang="10800000" scaled="0"/>
          </a:gra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4400"/>
              <a:buFont typeface="Calibri"/>
              <a:buNone/>
            </a:pPr>
            <a:r>
              <a:rPr lang="en-US" sz="4400" b="0" i="0" u="none" strike="noStrike" cap="none" dirty="0">
                <a:solidFill>
                  <a:schemeClr val="lt1"/>
                </a:solidFill>
                <a:latin typeface="Calibri"/>
                <a:ea typeface="Calibri"/>
                <a:cs typeface="Calibri"/>
                <a:sym typeface="Calibri"/>
              </a:rPr>
              <a:t>OUR CLIENTS IN THE NEWS</a:t>
            </a:r>
            <a:endParaRPr dirty="0"/>
          </a:p>
        </p:txBody>
      </p:sp>
      <p:sp>
        <p:nvSpPr>
          <p:cNvPr id="138" name="Google Shape;138;p5">
            <a:extLst>
              <a:ext uri="{FF2B5EF4-FFF2-40B4-BE49-F238E27FC236}">
                <a16:creationId xmlns:a16="http://schemas.microsoft.com/office/drawing/2014/main" id="{139FE40B-375C-A3B6-D29A-5874D23C4CA0}"/>
              </a:ext>
            </a:extLst>
          </p:cNvPr>
          <p:cNvSpPr txBox="1"/>
          <p:nvPr/>
        </p:nvSpPr>
        <p:spPr>
          <a:xfrm>
            <a:off x="1963112" y="1246961"/>
            <a:ext cx="7511400" cy="928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Calibri"/>
              <a:ea typeface="Calibri"/>
              <a:cs typeface="Calibri"/>
              <a:sym typeface="Calibri"/>
            </a:endParaRPr>
          </a:p>
        </p:txBody>
      </p:sp>
      <p:sp>
        <p:nvSpPr>
          <p:cNvPr id="3" name="TextBox 2">
            <a:extLst>
              <a:ext uri="{FF2B5EF4-FFF2-40B4-BE49-F238E27FC236}">
                <a16:creationId xmlns:a16="http://schemas.microsoft.com/office/drawing/2014/main" id="{D395A3FB-34B2-44C1-C876-6A22BBE78FB8}"/>
              </a:ext>
            </a:extLst>
          </p:cNvPr>
          <p:cNvSpPr txBox="1"/>
          <p:nvPr/>
        </p:nvSpPr>
        <p:spPr>
          <a:xfrm>
            <a:off x="582406" y="2927984"/>
            <a:ext cx="2072029" cy="738664"/>
          </a:xfrm>
          <a:prstGeom prst="rect">
            <a:avLst/>
          </a:prstGeom>
          <a:noFill/>
        </p:spPr>
        <p:txBody>
          <a:bodyPr wrap="square" rtlCol="0">
            <a:spAutoFit/>
          </a:bodyPr>
          <a:lstStyle/>
          <a:p>
            <a:pPr algn="l"/>
            <a:br>
              <a:rPr lang="en-US" b="0" i="0" dirty="0">
                <a:solidFill>
                  <a:srgbClr val="212623"/>
                </a:solidFill>
                <a:effectLst/>
                <a:latin typeface="nb_international_proregular"/>
              </a:rPr>
            </a:br>
            <a:endParaRPr lang="en-US" b="0" i="0" dirty="0">
              <a:solidFill>
                <a:srgbClr val="212623"/>
              </a:solidFill>
              <a:effectLst/>
              <a:latin typeface="nb_international_proregular"/>
            </a:endParaRPr>
          </a:p>
          <a:p>
            <a:endParaRPr lang="en-US" dirty="0">
              <a:latin typeface="Calibri" panose="020F0502020204030204" pitchFamily="34" charset="0"/>
              <a:cs typeface="Calibri" panose="020F0502020204030204" pitchFamily="34" charset="0"/>
            </a:endParaRPr>
          </a:p>
        </p:txBody>
      </p:sp>
      <p:sp>
        <p:nvSpPr>
          <p:cNvPr id="6" name="AutoShape 4" descr="Timely automatic time tracker logo">
            <a:extLst>
              <a:ext uri="{FF2B5EF4-FFF2-40B4-BE49-F238E27FC236}">
                <a16:creationId xmlns:a16="http://schemas.microsoft.com/office/drawing/2014/main" id="{98E95F80-8097-6D8D-6DC2-BD296426BD61}"/>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 name="TextBox 7">
            <a:extLst>
              <a:ext uri="{FF2B5EF4-FFF2-40B4-BE49-F238E27FC236}">
                <a16:creationId xmlns:a16="http://schemas.microsoft.com/office/drawing/2014/main" id="{9C1EFAD0-1FB9-BD85-5465-3272CDDCEB52}"/>
              </a:ext>
            </a:extLst>
          </p:cNvPr>
          <p:cNvSpPr txBox="1"/>
          <p:nvPr/>
        </p:nvSpPr>
        <p:spPr>
          <a:xfrm>
            <a:off x="768260" y="3323122"/>
            <a:ext cx="2072029" cy="3534878"/>
          </a:xfrm>
          <a:prstGeom prst="rect">
            <a:avLst/>
          </a:prstGeom>
          <a:noFill/>
        </p:spPr>
        <p:txBody>
          <a:bodyPr wrap="square" rtlCol="0">
            <a:spAutoFit/>
          </a:bodyPr>
          <a:lstStyle/>
          <a:p>
            <a:pPr algn="l">
              <a:lnSpc>
                <a:spcPts val="2100"/>
              </a:lnSpc>
              <a:spcAft>
                <a:spcPts val="1800"/>
              </a:spcAft>
              <a:buNone/>
            </a:pPr>
            <a:r>
              <a:rPr lang="en-US" b="0" i="0" dirty="0">
                <a:solidFill>
                  <a:srgbClr val="000000"/>
                </a:solidFill>
                <a:effectLst/>
                <a:latin typeface="Calibri" panose="020F0502020204030204" pitchFamily="34" charset="0"/>
                <a:cs typeface="Calibri" panose="020F0502020204030204" pitchFamily="34" charset="0"/>
              </a:rPr>
              <a:t>Cloud kitchen Salad Days has raised ₹30 crore in Series A funding round co-led by V3 Ventures and Client Associates Alternate Fund (CAAF) in its maiden funding round.</a:t>
            </a:r>
          </a:p>
          <a:p>
            <a:pPr algn="l">
              <a:lnSpc>
                <a:spcPts val="2100"/>
              </a:lnSpc>
              <a:spcAft>
                <a:spcPts val="1800"/>
              </a:spcAft>
            </a:pPr>
            <a:r>
              <a:rPr lang="en-US" b="0" i="0" dirty="0">
                <a:solidFill>
                  <a:srgbClr val="000000"/>
                </a:solidFill>
                <a:effectLst/>
                <a:latin typeface="Calibri" panose="020F0502020204030204" pitchFamily="34" charset="0"/>
                <a:cs typeface="Calibri" panose="020F0502020204030204" pitchFamily="34" charset="0"/>
              </a:rPr>
              <a:t>This marks the company's first institutional funding round after operating as a bootstrapped venture for over 10 years.</a:t>
            </a:r>
          </a:p>
        </p:txBody>
      </p:sp>
      <p:pic>
        <p:nvPicPr>
          <p:cNvPr id="10244" name="Picture 4" descr="Salad Days Secures $3.6M to Expand ...">
            <a:extLst>
              <a:ext uri="{FF2B5EF4-FFF2-40B4-BE49-F238E27FC236}">
                <a16:creationId xmlns:a16="http://schemas.microsoft.com/office/drawing/2014/main" id="{CEE65B1E-F620-EDD1-58CD-26787DD826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452" y="1371101"/>
            <a:ext cx="1841983" cy="155688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46" name="Picture 6" descr="Learning Experience Platform | LXP - EdCast">
            <a:extLst>
              <a:ext uri="{FF2B5EF4-FFF2-40B4-BE49-F238E27FC236}">
                <a16:creationId xmlns:a16="http://schemas.microsoft.com/office/drawing/2014/main" id="{1A6D5BCA-D6B6-7F74-FD7E-031CE70FCF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2958" y="1668636"/>
            <a:ext cx="3598917" cy="10656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07A519B-6F64-C9C4-D6CB-6166B079C689}"/>
              </a:ext>
            </a:extLst>
          </p:cNvPr>
          <p:cNvSpPr txBox="1"/>
          <p:nvPr/>
        </p:nvSpPr>
        <p:spPr>
          <a:xfrm>
            <a:off x="3284596" y="3326995"/>
            <a:ext cx="2963804" cy="1169551"/>
          </a:xfrm>
          <a:prstGeom prst="rect">
            <a:avLst/>
          </a:prstGeom>
          <a:noFill/>
        </p:spPr>
        <p:txBody>
          <a:bodyPr wrap="square" rtlCol="0">
            <a:spAutoFit/>
          </a:bodyPr>
          <a:lstStyle/>
          <a:p>
            <a:pPr algn="l" fontAlgn="base">
              <a:buNone/>
            </a:pPr>
            <a:r>
              <a:rPr lang="en-US" b="0" i="0" dirty="0">
                <a:solidFill>
                  <a:srgbClr val="404040"/>
                </a:solidFill>
                <a:effectLst/>
                <a:latin typeface="Calibri" panose="020F0502020204030204" pitchFamily="34" charset="0"/>
                <a:cs typeface="Calibri" panose="020F0502020204030204" pitchFamily="34" charset="0"/>
              </a:rPr>
              <a:t>Cornerstone, a multi-billion dollar company and the market leader in corporate learning management systems, acquired Inventus Law client, EdCast, for over </a:t>
            </a:r>
            <a:r>
              <a:rPr lang="en-US" b="1" i="0" dirty="0">
                <a:solidFill>
                  <a:srgbClr val="404040"/>
                </a:solidFill>
                <a:effectLst/>
                <a:latin typeface="Calibri" panose="020F0502020204030204" pitchFamily="34" charset="0"/>
                <a:cs typeface="Calibri" panose="020F0502020204030204" pitchFamily="34" charset="0"/>
              </a:rPr>
              <a:t>$350 million</a:t>
            </a:r>
            <a:r>
              <a:rPr lang="en-US" b="0" i="0" dirty="0">
                <a:solidFill>
                  <a:srgbClr val="404040"/>
                </a:solidFill>
                <a:effectLst/>
                <a:latin typeface="Calibri" panose="020F0502020204030204" pitchFamily="34" charset="0"/>
                <a:cs typeface="Calibri" panose="020F0502020204030204" pitchFamily="34" charset="0"/>
              </a:rPr>
              <a:t>.</a:t>
            </a:r>
            <a:endParaRPr lang="en-US" dirty="0"/>
          </a:p>
        </p:txBody>
      </p:sp>
      <p:pic>
        <p:nvPicPr>
          <p:cNvPr id="10250" name="Picture 10" descr="Zeplyn | LinkedIn">
            <a:extLst>
              <a:ext uri="{FF2B5EF4-FFF2-40B4-BE49-F238E27FC236}">
                <a16:creationId xmlns:a16="http://schemas.microsoft.com/office/drawing/2014/main" id="{40F60FDD-F5F6-62DD-A562-5BDAEFF559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7785" y="1397020"/>
            <a:ext cx="1749500" cy="155688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1DF2F85-9D72-1DA7-48D3-09F5F521BBE5}"/>
              </a:ext>
            </a:extLst>
          </p:cNvPr>
          <p:cNvSpPr txBox="1"/>
          <p:nvPr/>
        </p:nvSpPr>
        <p:spPr>
          <a:xfrm>
            <a:off x="6834404" y="3323122"/>
            <a:ext cx="2291151" cy="1384995"/>
          </a:xfrm>
          <a:prstGeom prst="rect">
            <a:avLst/>
          </a:prstGeom>
          <a:noFill/>
        </p:spPr>
        <p:txBody>
          <a:bodyPr wrap="square" rtlCol="0">
            <a:spAutoFit/>
          </a:bodyPr>
          <a:lstStyle/>
          <a:p>
            <a:r>
              <a:rPr lang="en-US" b="0" i="0" dirty="0">
                <a:solidFill>
                  <a:schemeClr val="tx1"/>
                </a:solidFill>
                <a:effectLst/>
                <a:latin typeface="Source Sans 3"/>
              </a:rPr>
              <a:t> Inventus Law client, Zeplyn.ai closed a </a:t>
            </a:r>
            <a:r>
              <a:rPr lang="en-US" b="1" i="0" dirty="0">
                <a:solidFill>
                  <a:schemeClr val="tx1"/>
                </a:solidFill>
                <a:effectLst/>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$3million </a:t>
            </a:r>
            <a:r>
              <a:rPr lang="en-US" b="0" i="0" dirty="0">
                <a:solidFill>
                  <a:schemeClr val="tx1"/>
                </a:solidFill>
                <a:effectLst/>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seed funding round</a:t>
            </a:r>
            <a:r>
              <a:rPr lang="en-US" b="0" i="0" dirty="0">
                <a:solidFill>
                  <a:schemeClr val="tx1"/>
                </a:solidFill>
                <a:effectLst/>
                <a:latin typeface="Calibri" panose="020F0502020204030204" pitchFamily="34" charset="0"/>
                <a:cs typeface="Calibri" panose="020F0502020204030204" pitchFamily="34" charset="0"/>
              </a:rPr>
              <a:t> led by Leo Capital, with participation from Converge VC and angel investors. </a:t>
            </a:r>
            <a:endParaRPr lang="en-US" dirty="0">
              <a:solidFill>
                <a:schemeClr val="tx1"/>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75C8663-EFEB-6D36-24DA-EE61592CA168}"/>
              </a:ext>
            </a:extLst>
          </p:cNvPr>
          <p:cNvSpPr txBox="1"/>
          <p:nvPr/>
        </p:nvSpPr>
        <p:spPr>
          <a:xfrm>
            <a:off x="9711559" y="3323122"/>
            <a:ext cx="2349062" cy="2677656"/>
          </a:xfrm>
          <a:prstGeom prst="rect">
            <a:avLst/>
          </a:prstGeom>
          <a:noFill/>
        </p:spPr>
        <p:txBody>
          <a:bodyPr wrap="square" rtlCol="0">
            <a:spAutoFit/>
          </a:bodyPr>
          <a:lstStyle/>
          <a:p>
            <a:r>
              <a:rPr lang="en-US" b="0" i="0" u="none" strike="noStrike" dirty="0">
                <a:solidFill>
                  <a:schemeClr val="tx1"/>
                </a:solidFill>
                <a:effectLst/>
                <a:latin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San Francisco</a:t>
            </a:r>
            <a:r>
              <a:rPr lang="en-US" b="0" i="0" dirty="0">
                <a:solidFill>
                  <a:schemeClr val="tx1"/>
                </a:solidFill>
                <a:effectLst/>
                <a:latin typeface="Calibri" panose="020F0502020204030204" pitchFamily="34" charset="0"/>
                <a:cs typeface="Calibri" panose="020F0502020204030204" pitchFamily="34" charset="0"/>
              </a:rPr>
              <a:t>-based Dashworks, an AI-powered knowledge management platform, announced that it has raised </a:t>
            </a:r>
            <a:r>
              <a:rPr lang="en-US" b="1" i="0" dirty="0">
                <a:solidFill>
                  <a:schemeClr val="tx1"/>
                </a:solidFill>
                <a:effectLst/>
                <a:latin typeface="Calibri" panose="020F0502020204030204" pitchFamily="34" charset="0"/>
                <a:cs typeface="Calibri" panose="020F0502020204030204" pitchFamily="34" charset="0"/>
              </a:rPr>
              <a:t>$9.5 million </a:t>
            </a:r>
            <a:r>
              <a:rPr lang="en-US" b="0" i="0" dirty="0">
                <a:solidFill>
                  <a:schemeClr val="tx1"/>
                </a:solidFill>
                <a:effectLst/>
                <a:latin typeface="Calibri" panose="020F0502020204030204" pitchFamily="34" charset="0"/>
                <a:cs typeface="Calibri" panose="020F0502020204030204" pitchFamily="34" charset="0"/>
              </a:rPr>
              <a:t>in seed funding. The round was led by Point72 Ventures, with participation from South Park Commons, Combine Fund, Garuda Ventures, GOAT Capital, Unpopular Ventures, and Starling Ventures.</a:t>
            </a:r>
            <a:endParaRPr lang="en-US" dirty="0">
              <a:solidFill>
                <a:schemeClr val="tx1"/>
              </a:solidFill>
              <a:latin typeface="Calibri" panose="020F0502020204030204" pitchFamily="34" charset="0"/>
              <a:cs typeface="Calibri" panose="020F0502020204030204" pitchFamily="34" charset="0"/>
            </a:endParaRPr>
          </a:p>
        </p:txBody>
      </p:sp>
      <p:pic>
        <p:nvPicPr>
          <p:cNvPr id="10252" name="Picture 12" descr="Dashworks - Mast">
            <a:extLst>
              <a:ext uri="{FF2B5EF4-FFF2-40B4-BE49-F238E27FC236}">
                <a16:creationId xmlns:a16="http://schemas.microsoft.com/office/drawing/2014/main" id="{155E069D-B685-E612-7983-782574701AC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19023" y="1397020"/>
            <a:ext cx="2212298" cy="14668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580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4"/>
        <p:cNvGrpSpPr/>
        <p:nvPr/>
      </p:nvGrpSpPr>
      <p:grpSpPr>
        <a:xfrm>
          <a:off x="0" y="0"/>
          <a:ext cx="0" cy="0"/>
          <a:chOff x="0" y="0"/>
          <a:chExt cx="0" cy="0"/>
        </a:xfrm>
      </p:grpSpPr>
      <p:pic>
        <p:nvPicPr>
          <p:cNvPr id="175" name="Google Shape;175;p6"/>
          <p:cNvPicPr preferRelativeResize="0"/>
          <p:nvPr/>
        </p:nvPicPr>
        <p:blipFill rotWithShape="1">
          <a:blip r:embed="rId3">
            <a:alphaModFix/>
          </a:blip>
          <a:srcRect/>
          <a:stretch/>
        </p:blipFill>
        <p:spPr>
          <a:xfrm>
            <a:off x="5106066" y="3601612"/>
            <a:ext cx="1420950" cy="1420950"/>
          </a:xfrm>
          <a:prstGeom prst="rect">
            <a:avLst/>
          </a:prstGeom>
          <a:noFill/>
          <a:ln>
            <a:noFill/>
          </a:ln>
        </p:spPr>
      </p:pic>
      <p:pic>
        <p:nvPicPr>
          <p:cNvPr id="147" name="Google Shape;147;p6"/>
          <p:cNvPicPr preferRelativeResize="0"/>
          <p:nvPr/>
        </p:nvPicPr>
        <p:blipFill rotWithShape="1">
          <a:blip r:embed="rId4">
            <a:alphaModFix/>
          </a:blip>
          <a:srcRect/>
          <a:stretch/>
        </p:blipFill>
        <p:spPr>
          <a:xfrm>
            <a:off x="4839574" y="4873811"/>
            <a:ext cx="1351199" cy="1106378"/>
          </a:xfrm>
          <a:prstGeom prst="rect">
            <a:avLst/>
          </a:prstGeom>
          <a:noFill/>
          <a:ln>
            <a:noFill/>
          </a:ln>
        </p:spPr>
      </p:pic>
      <p:pic>
        <p:nvPicPr>
          <p:cNvPr id="145" name="Google Shape;145;p6"/>
          <p:cNvPicPr preferRelativeResize="0"/>
          <p:nvPr/>
        </p:nvPicPr>
        <p:blipFill rotWithShape="1">
          <a:blip r:embed="rId5">
            <a:alphaModFix/>
          </a:blip>
          <a:srcRect/>
          <a:stretch/>
        </p:blipFill>
        <p:spPr>
          <a:xfrm>
            <a:off x="2051357" y="127707"/>
            <a:ext cx="1905000" cy="1905000"/>
          </a:xfrm>
          <a:prstGeom prst="rect">
            <a:avLst/>
          </a:prstGeom>
          <a:noFill/>
          <a:ln>
            <a:noFill/>
          </a:ln>
        </p:spPr>
      </p:pic>
      <p:pic>
        <p:nvPicPr>
          <p:cNvPr id="146" name="Google Shape;146;p6"/>
          <p:cNvPicPr preferRelativeResize="0"/>
          <p:nvPr/>
        </p:nvPicPr>
        <p:blipFill rotWithShape="1">
          <a:blip r:embed="rId6">
            <a:alphaModFix/>
          </a:blip>
          <a:srcRect/>
          <a:stretch/>
        </p:blipFill>
        <p:spPr>
          <a:xfrm>
            <a:off x="2027672" y="3735443"/>
            <a:ext cx="1664006" cy="718056"/>
          </a:xfrm>
          <a:prstGeom prst="rect">
            <a:avLst/>
          </a:prstGeom>
          <a:noFill/>
          <a:ln>
            <a:noFill/>
          </a:ln>
        </p:spPr>
      </p:pic>
      <p:pic>
        <p:nvPicPr>
          <p:cNvPr id="148" name="Google Shape;148;p6"/>
          <p:cNvPicPr preferRelativeResize="0"/>
          <p:nvPr/>
        </p:nvPicPr>
        <p:blipFill rotWithShape="1">
          <a:blip r:embed="rId7">
            <a:alphaModFix/>
          </a:blip>
          <a:srcRect/>
          <a:stretch/>
        </p:blipFill>
        <p:spPr>
          <a:xfrm>
            <a:off x="1511294" y="4449818"/>
            <a:ext cx="1191003" cy="1106378"/>
          </a:xfrm>
          <a:prstGeom prst="rect">
            <a:avLst/>
          </a:prstGeom>
          <a:noFill/>
          <a:ln>
            <a:noFill/>
          </a:ln>
        </p:spPr>
      </p:pic>
      <p:pic>
        <p:nvPicPr>
          <p:cNvPr id="149" name="Google Shape;149;p6"/>
          <p:cNvPicPr preferRelativeResize="0"/>
          <p:nvPr/>
        </p:nvPicPr>
        <p:blipFill rotWithShape="1">
          <a:blip r:embed="rId8">
            <a:alphaModFix/>
          </a:blip>
          <a:srcRect/>
          <a:stretch/>
        </p:blipFill>
        <p:spPr>
          <a:xfrm>
            <a:off x="201796" y="165935"/>
            <a:ext cx="1905000" cy="1905000"/>
          </a:xfrm>
          <a:prstGeom prst="rect">
            <a:avLst/>
          </a:prstGeom>
          <a:noFill/>
          <a:ln>
            <a:noFill/>
          </a:ln>
        </p:spPr>
      </p:pic>
      <p:pic>
        <p:nvPicPr>
          <p:cNvPr id="153" name="Google Shape;153;p6"/>
          <p:cNvPicPr preferRelativeResize="0"/>
          <p:nvPr/>
        </p:nvPicPr>
        <p:blipFill rotWithShape="1">
          <a:blip r:embed="rId9">
            <a:alphaModFix/>
          </a:blip>
          <a:srcRect/>
          <a:stretch/>
        </p:blipFill>
        <p:spPr>
          <a:xfrm>
            <a:off x="167168" y="5758249"/>
            <a:ext cx="1617191" cy="1099751"/>
          </a:xfrm>
          <a:prstGeom prst="rect">
            <a:avLst/>
          </a:prstGeom>
          <a:noFill/>
          <a:ln>
            <a:noFill/>
          </a:ln>
        </p:spPr>
      </p:pic>
      <p:pic>
        <p:nvPicPr>
          <p:cNvPr id="151" name="Google Shape;151;p6"/>
          <p:cNvPicPr preferRelativeResize="0"/>
          <p:nvPr/>
        </p:nvPicPr>
        <p:blipFill rotWithShape="1">
          <a:blip r:embed="rId10">
            <a:alphaModFix/>
          </a:blip>
          <a:srcRect/>
          <a:stretch/>
        </p:blipFill>
        <p:spPr>
          <a:xfrm>
            <a:off x="10568086" y="2918656"/>
            <a:ext cx="1088438" cy="1270000"/>
          </a:xfrm>
          <a:prstGeom prst="rect">
            <a:avLst/>
          </a:prstGeom>
          <a:noFill/>
          <a:ln>
            <a:noFill/>
          </a:ln>
        </p:spPr>
      </p:pic>
      <p:pic>
        <p:nvPicPr>
          <p:cNvPr id="154" name="Google Shape;154;p6"/>
          <p:cNvPicPr preferRelativeResize="0"/>
          <p:nvPr/>
        </p:nvPicPr>
        <p:blipFill rotWithShape="1">
          <a:blip r:embed="rId11">
            <a:alphaModFix/>
          </a:blip>
          <a:srcRect/>
          <a:stretch/>
        </p:blipFill>
        <p:spPr>
          <a:xfrm>
            <a:off x="80899" y="2646689"/>
            <a:ext cx="1429538" cy="1482533"/>
          </a:xfrm>
          <a:prstGeom prst="rect">
            <a:avLst/>
          </a:prstGeom>
          <a:noFill/>
          <a:ln>
            <a:noFill/>
          </a:ln>
        </p:spPr>
      </p:pic>
      <p:pic>
        <p:nvPicPr>
          <p:cNvPr id="156" name="Google Shape;156;p6"/>
          <p:cNvPicPr preferRelativeResize="0"/>
          <p:nvPr/>
        </p:nvPicPr>
        <p:blipFill rotWithShape="1">
          <a:blip r:embed="rId12">
            <a:alphaModFix/>
          </a:blip>
          <a:srcRect/>
          <a:stretch/>
        </p:blipFill>
        <p:spPr>
          <a:xfrm>
            <a:off x="1829682" y="5384634"/>
            <a:ext cx="1351199" cy="1420950"/>
          </a:xfrm>
          <a:prstGeom prst="rect">
            <a:avLst/>
          </a:prstGeom>
          <a:noFill/>
          <a:ln>
            <a:noFill/>
          </a:ln>
        </p:spPr>
      </p:pic>
      <p:pic>
        <p:nvPicPr>
          <p:cNvPr id="157" name="Google Shape;157;p6"/>
          <p:cNvPicPr preferRelativeResize="0"/>
          <p:nvPr/>
        </p:nvPicPr>
        <p:blipFill rotWithShape="1">
          <a:blip r:embed="rId13">
            <a:alphaModFix/>
          </a:blip>
          <a:srcRect/>
          <a:stretch/>
        </p:blipFill>
        <p:spPr>
          <a:xfrm>
            <a:off x="5419627" y="5890468"/>
            <a:ext cx="1656457" cy="950301"/>
          </a:xfrm>
          <a:prstGeom prst="rect">
            <a:avLst/>
          </a:prstGeom>
          <a:noFill/>
          <a:ln>
            <a:noFill/>
          </a:ln>
        </p:spPr>
      </p:pic>
      <p:pic>
        <p:nvPicPr>
          <p:cNvPr id="160" name="Google Shape;160;p6"/>
          <p:cNvPicPr preferRelativeResize="0"/>
          <p:nvPr/>
        </p:nvPicPr>
        <p:blipFill rotWithShape="1">
          <a:blip r:embed="rId14">
            <a:alphaModFix/>
          </a:blip>
          <a:srcRect/>
          <a:stretch/>
        </p:blipFill>
        <p:spPr>
          <a:xfrm>
            <a:off x="3020626" y="4795760"/>
            <a:ext cx="1698523" cy="1367184"/>
          </a:xfrm>
          <a:prstGeom prst="rect">
            <a:avLst/>
          </a:prstGeom>
          <a:noFill/>
          <a:ln>
            <a:noFill/>
          </a:ln>
        </p:spPr>
      </p:pic>
      <p:pic>
        <p:nvPicPr>
          <p:cNvPr id="161" name="Google Shape;161;p6"/>
          <p:cNvPicPr preferRelativeResize="0"/>
          <p:nvPr/>
        </p:nvPicPr>
        <p:blipFill rotWithShape="1">
          <a:blip r:embed="rId15">
            <a:alphaModFix/>
          </a:blip>
          <a:srcRect/>
          <a:stretch/>
        </p:blipFill>
        <p:spPr>
          <a:xfrm>
            <a:off x="7932654" y="835287"/>
            <a:ext cx="987992" cy="1008129"/>
          </a:xfrm>
          <a:prstGeom prst="rect">
            <a:avLst/>
          </a:prstGeom>
          <a:noFill/>
          <a:ln>
            <a:noFill/>
          </a:ln>
        </p:spPr>
      </p:pic>
      <p:sp>
        <p:nvSpPr>
          <p:cNvPr id="165" name="Google Shape;165;p6"/>
          <p:cNvSpPr txBox="1">
            <a:spLocks noGrp="1"/>
          </p:cNvSpPr>
          <p:nvPr>
            <p:ph type="title"/>
          </p:nvPr>
        </p:nvSpPr>
        <p:spPr>
          <a:xfrm>
            <a:off x="167168" y="83469"/>
            <a:ext cx="11819231" cy="640530"/>
          </a:xfrm>
          <a:prstGeom prst="rect">
            <a:avLst/>
          </a:prstGeom>
          <a:gradFill>
            <a:gsLst>
              <a:gs pos="0">
                <a:srgbClr val="2E5980"/>
              </a:gs>
              <a:gs pos="50000">
                <a:srgbClr val="4481B9"/>
              </a:gs>
              <a:gs pos="100000">
                <a:srgbClr val="519BDE"/>
              </a:gs>
            </a:gsLst>
            <a:lin ang="10800000" scaled="0"/>
          </a:gra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lt1"/>
              </a:buClr>
              <a:buSzPts val="4400"/>
              <a:buFont typeface="Calibri"/>
              <a:buNone/>
            </a:pPr>
            <a:r>
              <a:rPr lang="en-US" dirty="0">
                <a:solidFill>
                  <a:schemeClr val="lt1"/>
                </a:solidFill>
              </a:rPr>
              <a:t>SOME OF OUR CLIENTS </a:t>
            </a:r>
            <a:endParaRPr dirty="0"/>
          </a:p>
        </p:txBody>
      </p:sp>
      <p:pic>
        <p:nvPicPr>
          <p:cNvPr id="166" name="Google Shape;166;p6"/>
          <p:cNvPicPr preferRelativeResize="0"/>
          <p:nvPr/>
        </p:nvPicPr>
        <p:blipFill rotWithShape="1">
          <a:blip r:embed="rId16">
            <a:alphaModFix/>
          </a:blip>
          <a:srcRect/>
          <a:stretch/>
        </p:blipFill>
        <p:spPr>
          <a:xfrm>
            <a:off x="6382987" y="3345557"/>
            <a:ext cx="1286760" cy="1398901"/>
          </a:xfrm>
          <a:prstGeom prst="rect">
            <a:avLst/>
          </a:prstGeom>
          <a:noFill/>
          <a:ln>
            <a:noFill/>
          </a:ln>
        </p:spPr>
      </p:pic>
      <p:pic>
        <p:nvPicPr>
          <p:cNvPr id="174" name="Google Shape;174;p6"/>
          <p:cNvPicPr preferRelativeResize="0"/>
          <p:nvPr/>
        </p:nvPicPr>
        <p:blipFill rotWithShape="1">
          <a:blip r:embed="rId17">
            <a:alphaModFix/>
          </a:blip>
          <a:srcRect/>
          <a:stretch/>
        </p:blipFill>
        <p:spPr>
          <a:xfrm>
            <a:off x="8415968" y="4368584"/>
            <a:ext cx="1791723" cy="393855"/>
          </a:xfrm>
          <a:prstGeom prst="rect">
            <a:avLst/>
          </a:prstGeom>
          <a:noFill/>
          <a:ln>
            <a:noFill/>
          </a:ln>
        </p:spPr>
      </p:pic>
      <p:pic>
        <p:nvPicPr>
          <p:cNvPr id="176" name="Google Shape;176;p6"/>
          <p:cNvPicPr preferRelativeResize="0"/>
          <p:nvPr/>
        </p:nvPicPr>
        <p:blipFill rotWithShape="1">
          <a:blip r:embed="rId18">
            <a:alphaModFix/>
          </a:blip>
          <a:srcRect/>
          <a:stretch/>
        </p:blipFill>
        <p:spPr>
          <a:xfrm>
            <a:off x="9075669" y="1800821"/>
            <a:ext cx="3116331" cy="1409332"/>
          </a:xfrm>
          <a:prstGeom prst="rect">
            <a:avLst/>
          </a:prstGeom>
          <a:noFill/>
          <a:ln>
            <a:noFill/>
          </a:ln>
        </p:spPr>
      </p:pic>
      <p:pic>
        <p:nvPicPr>
          <p:cNvPr id="177" name="Google Shape;177;p6"/>
          <p:cNvPicPr preferRelativeResize="0"/>
          <p:nvPr/>
        </p:nvPicPr>
        <p:blipFill rotWithShape="1">
          <a:blip r:embed="rId19">
            <a:alphaModFix/>
          </a:blip>
          <a:srcRect/>
          <a:stretch/>
        </p:blipFill>
        <p:spPr>
          <a:xfrm>
            <a:off x="9766168" y="4762439"/>
            <a:ext cx="764380" cy="891842"/>
          </a:xfrm>
          <a:prstGeom prst="rect">
            <a:avLst/>
          </a:prstGeom>
          <a:noFill/>
          <a:ln>
            <a:noFill/>
          </a:ln>
        </p:spPr>
      </p:pic>
      <p:pic>
        <p:nvPicPr>
          <p:cNvPr id="178" name="Google Shape;178;p6"/>
          <p:cNvPicPr preferRelativeResize="0"/>
          <p:nvPr/>
        </p:nvPicPr>
        <p:blipFill rotWithShape="1">
          <a:blip r:embed="rId20">
            <a:alphaModFix/>
          </a:blip>
          <a:srcRect/>
          <a:stretch/>
        </p:blipFill>
        <p:spPr>
          <a:xfrm>
            <a:off x="7836722" y="4465984"/>
            <a:ext cx="1270000" cy="1270000"/>
          </a:xfrm>
          <a:prstGeom prst="rect">
            <a:avLst/>
          </a:prstGeom>
          <a:noFill/>
          <a:ln>
            <a:noFill/>
          </a:ln>
        </p:spPr>
      </p:pic>
      <p:pic>
        <p:nvPicPr>
          <p:cNvPr id="179" name="Google Shape;179;p6"/>
          <p:cNvPicPr preferRelativeResize="0"/>
          <p:nvPr/>
        </p:nvPicPr>
        <p:blipFill rotWithShape="1">
          <a:blip r:embed="rId21">
            <a:alphaModFix/>
          </a:blip>
          <a:srcRect/>
          <a:stretch/>
        </p:blipFill>
        <p:spPr>
          <a:xfrm>
            <a:off x="9083684" y="843710"/>
            <a:ext cx="1364968" cy="1311811"/>
          </a:xfrm>
          <a:prstGeom prst="rect">
            <a:avLst/>
          </a:prstGeom>
          <a:noFill/>
          <a:ln>
            <a:noFill/>
          </a:ln>
        </p:spPr>
      </p:pic>
      <p:pic>
        <p:nvPicPr>
          <p:cNvPr id="3" name="Picture 2" descr="Icon&#10;&#10;Description automatically generated">
            <a:extLst>
              <a:ext uri="{FF2B5EF4-FFF2-40B4-BE49-F238E27FC236}">
                <a16:creationId xmlns:a16="http://schemas.microsoft.com/office/drawing/2014/main" id="{4F8A55B7-6975-420E-8D75-0281F7583CFE}"/>
              </a:ext>
            </a:extLst>
          </p:cNvPr>
          <p:cNvPicPr>
            <a:picLocks noChangeAspect="1"/>
          </p:cNvPicPr>
          <p:nvPr/>
        </p:nvPicPr>
        <p:blipFill>
          <a:blip r:embed="rId22"/>
          <a:stretch>
            <a:fillRect/>
          </a:stretch>
        </p:blipFill>
        <p:spPr>
          <a:xfrm>
            <a:off x="10889813" y="1136884"/>
            <a:ext cx="882656" cy="882656"/>
          </a:xfrm>
          <a:prstGeom prst="rect">
            <a:avLst/>
          </a:prstGeom>
        </p:spPr>
      </p:pic>
      <p:pic>
        <p:nvPicPr>
          <p:cNvPr id="5" name="Picture 4" descr="A picture containing graphical user interface&#10;&#10;Description automatically generated">
            <a:extLst>
              <a:ext uri="{FF2B5EF4-FFF2-40B4-BE49-F238E27FC236}">
                <a16:creationId xmlns:a16="http://schemas.microsoft.com/office/drawing/2014/main" id="{06B2C064-52B2-4980-BBFC-77616D6A17CB}"/>
              </a:ext>
            </a:extLst>
          </p:cNvPr>
          <p:cNvPicPr>
            <a:picLocks noChangeAspect="1"/>
          </p:cNvPicPr>
          <p:nvPr/>
        </p:nvPicPr>
        <p:blipFill>
          <a:blip r:embed="rId23"/>
          <a:stretch>
            <a:fillRect/>
          </a:stretch>
        </p:blipFill>
        <p:spPr>
          <a:xfrm>
            <a:off x="5926099" y="2533119"/>
            <a:ext cx="911201" cy="911201"/>
          </a:xfrm>
          <a:prstGeom prst="rect">
            <a:avLst/>
          </a:prstGeom>
        </p:spPr>
      </p:pic>
      <p:pic>
        <p:nvPicPr>
          <p:cNvPr id="7" name="Picture 6" descr="Logo, company name&#10;&#10;Description automatically generated">
            <a:extLst>
              <a:ext uri="{FF2B5EF4-FFF2-40B4-BE49-F238E27FC236}">
                <a16:creationId xmlns:a16="http://schemas.microsoft.com/office/drawing/2014/main" id="{94141D8E-83B5-465A-8AF9-67B4270C5CD6}"/>
              </a:ext>
            </a:extLst>
          </p:cNvPr>
          <p:cNvPicPr>
            <a:picLocks noChangeAspect="1"/>
          </p:cNvPicPr>
          <p:nvPr/>
        </p:nvPicPr>
        <p:blipFill>
          <a:blip r:embed="rId24"/>
          <a:stretch>
            <a:fillRect/>
          </a:stretch>
        </p:blipFill>
        <p:spPr>
          <a:xfrm>
            <a:off x="10624283" y="5566636"/>
            <a:ext cx="1274133" cy="1274133"/>
          </a:xfrm>
          <a:prstGeom prst="rect">
            <a:avLst/>
          </a:prstGeom>
        </p:spPr>
      </p:pic>
      <p:pic>
        <p:nvPicPr>
          <p:cNvPr id="9" name="Picture 8" descr="A picture containing camera, drawing&#10;&#10;Description automatically generated">
            <a:extLst>
              <a:ext uri="{FF2B5EF4-FFF2-40B4-BE49-F238E27FC236}">
                <a16:creationId xmlns:a16="http://schemas.microsoft.com/office/drawing/2014/main" id="{321D2F9A-951E-4BB0-9E38-FB2897C06ECC}"/>
              </a:ext>
            </a:extLst>
          </p:cNvPr>
          <p:cNvPicPr>
            <a:picLocks noChangeAspect="1"/>
          </p:cNvPicPr>
          <p:nvPr/>
        </p:nvPicPr>
        <p:blipFill>
          <a:blip r:embed="rId25">
            <a:extLst>
              <a:ext uri="{BEBA8EAE-BF5A-486C-A8C5-ECC9F3942E4B}">
                <a14:imgProps xmlns:a14="http://schemas.microsoft.com/office/drawing/2010/main">
                  <a14:imgLayer r:embed="rId26">
                    <a14:imgEffect>
                      <a14:backgroundRemoval t="10000" b="90000" l="10000" r="90000"/>
                    </a14:imgEffect>
                  </a14:imgLayer>
                </a14:imgProps>
              </a:ext>
            </a:extLst>
          </a:blip>
          <a:stretch>
            <a:fillRect/>
          </a:stretch>
        </p:blipFill>
        <p:spPr>
          <a:xfrm>
            <a:off x="6362247" y="4839179"/>
            <a:ext cx="1191003" cy="1191003"/>
          </a:xfrm>
          <a:prstGeom prst="rect">
            <a:avLst/>
          </a:prstGeom>
        </p:spPr>
      </p:pic>
      <p:pic>
        <p:nvPicPr>
          <p:cNvPr id="11" name="Picture 10" descr="Icon&#10;&#10;Description automatically generated">
            <a:extLst>
              <a:ext uri="{FF2B5EF4-FFF2-40B4-BE49-F238E27FC236}">
                <a16:creationId xmlns:a16="http://schemas.microsoft.com/office/drawing/2014/main" id="{CB58A4FA-0158-4ADB-AC10-7DDD4D3A1C98}"/>
              </a:ext>
            </a:extLst>
          </p:cNvPr>
          <p:cNvPicPr>
            <a:picLocks noChangeAspect="1"/>
          </p:cNvPicPr>
          <p:nvPr/>
        </p:nvPicPr>
        <p:blipFill>
          <a:blip r:embed="rId27"/>
          <a:stretch>
            <a:fillRect/>
          </a:stretch>
        </p:blipFill>
        <p:spPr>
          <a:xfrm>
            <a:off x="11001069" y="4659342"/>
            <a:ext cx="764380" cy="764380"/>
          </a:xfrm>
          <a:prstGeom prst="rect">
            <a:avLst/>
          </a:prstGeom>
        </p:spPr>
      </p:pic>
      <p:pic>
        <p:nvPicPr>
          <p:cNvPr id="4" name="Picture 3" descr="A purple and white logo&#10;&#10;AI-generated content may be incorrect.">
            <a:extLst>
              <a:ext uri="{FF2B5EF4-FFF2-40B4-BE49-F238E27FC236}">
                <a16:creationId xmlns:a16="http://schemas.microsoft.com/office/drawing/2014/main" id="{8AF0E111-E1BA-BDF8-638B-AD5BA33CBF6C}"/>
              </a:ext>
            </a:extLst>
          </p:cNvPr>
          <p:cNvPicPr>
            <a:picLocks noChangeAspect="1"/>
          </p:cNvPicPr>
          <p:nvPr/>
        </p:nvPicPr>
        <p:blipFill>
          <a:blip r:embed="rId28"/>
          <a:stretch>
            <a:fillRect/>
          </a:stretch>
        </p:blipFill>
        <p:spPr>
          <a:xfrm>
            <a:off x="4037876" y="947034"/>
            <a:ext cx="2047979" cy="423249"/>
          </a:xfrm>
          <a:prstGeom prst="rect">
            <a:avLst/>
          </a:prstGeom>
        </p:spPr>
      </p:pic>
      <p:pic>
        <p:nvPicPr>
          <p:cNvPr id="8" name="Picture 7" descr="A close-up of a logo&#10;&#10;AI-generated content may be incorrect.">
            <a:extLst>
              <a:ext uri="{FF2B5EF4-FFF2-40B4-BE49-F238E27FC236}">
                <a16:creationId xmlns:a16="http://schemas.microsoft.com/office/drawing/2014/main" id="{63376388-CC5A-9BC5-3523-DA1565A11A23}"/>
              </a:ext>
            </a:extLst>
          </p:cNvPr>
          <p:cNvPicPr>
            <a:picLocks noChangeAspect="1"/>
          </p:cNvPicPr>
          <p:nvPr/>
        </p:nvPicPr>
        <p:blipFill>
          <a:blip r:embed="rId29"/>
          <a:stretch>
            <a:fillRect/>
          </a:stretch>
        </p:blipFill>
        <p:spPr>
          <a:xfrm>
            <a:off x="3754765" y="4399532"/>
            <a:ext cx="1536809" cy="585324"/>
          </a:xfrm>
          <a:prstGeom prst="rect">
            <a:avLst/>
          </a:prstGeom>
        </p:spPr>
      </p:pic>
      <p:pic>
        <p:nvPicPr>
          <p:cNvPr id="12" name="Picture 11" descr="A logo for a company&#10;&#10;AI-generated content may be incorrect.">
            <a:extLst>
              <a:ext uri="{FF2B5EF4-FFF2-40B4-BE49-F238E27FC236}">
                <a16:creationId xmlns:a16="http://schemas.microsoft.com/office/drawing/2014/main" id="{9F5F8512-BB29-4A0C-DE63-D5DF9E6D54CE}"/>
              </a:ext>
            </a:extLst>
          </p:cNvPr>
          <p:cNvPicPr>
            <a:picLocks noChangeAspect="1"/>
          </p:cNvPicPr>
          <p:nvPr/>
        </p:nvPicPr>
        <p:blipFill>
          <a:blip r:embed="rId30"/>
          <a:stretch>
            <a:fillRect/>
          </a:stretch>
        </p:blipFill>
        <p:spPr>
          <a:xfrm>
            <a:off x="7481619" y="3271298"/>
            <a:ext cx="1028858" cy="1028858"/>
          </a:xfrm>
          <a:prstGeom prst="rect">
            <a:avLst/>
          </a:prstGeom>
        </p:spPr>
      </p:pic>
      <p:pic>
        <p:nvPicPr>
          <p:cNvPr id="14" name="Picture 13" descr="A black and white photo of a black background&#10;&#10;AI-generated content may be incorrect.">
            <a:extLst>
              <a:ext uri="{FF2B5EF4-FFF2-40B4-BE49-F238E27FC236}">
                <a16:creationId xmlns:a16="http://schemas.microsoft.com/office/drawing/2014/main" id="{B5221602-CD09-E9F5-FCEE-AD781CC46922}"/>
              </a:ext>
            </a:extLst>
          </p:cNvPr>
          <p:cNvPicPr>
            <a:picLocks noChangeAspect="1"/>
          </p:cNvPicPr>
          <p:nvPr/>
        </p:nvPicPr>
        <p:blipFill>
          <a:blip r:embed="rId31"/>
          <a:stretch>
            <a:fillRect/>
          </a:stretch>
        </p:blipFill>
        <p:spPr>
          <a:xfrm>
            <a:off x="226909" y="1549038"/>
            <a:ext cx="2135523" cy="941005"/>
          </a:xfrm>
          <a:prstGeom prst="rect">
            <a:avLst/>
          </a:prstGeom>
        </p:spPr>
      </p:pic>
      <p:pic>
        <p:nvPicPr>
          <p:cNvPr id="16" name="Picture 15">
            <a:extLst>
              <a:ext uri="{FF2B5EF4-FFF2-40B4-BE49-F238E27FC236}">
                <a16:creationId xmlns:a16="http://schemas.microsoft.com/office/drawing/2014/main" id="{88DE4529-DB55-86B2-A6A7-4E172ACEF9D3}"/>
              </a:ext>
            </a:extLst>
          </p:cNvPr>
          <p:cNvPicPr>
            <a:picLocks noChangeAspect="1"/>
          </p:cNvPicPr>
          <p:nvPr/>
        </p:nvPicPr>
        <p:blipFill>
          <a:blip r:embed="rId32"/>
          <a:stretch>
            <a:fillRect/>
          </a:stretch>
        </p:blipFill>
        <p:spPr>
          <a:xfrm>
            <a:off x="3412622" y="5962090"/>
            <a:ext cx="1733326" cy="499998"/>
          </a:xfrm>
          <a:prstGeom prst="rect">
            <a:avLst/>
          </a:prstGeom>
        </p:spPr>
      </p:pic>
      <p:pic>
        <p:nvPicPr>
          <p:cNvPr id="18" name="Picture 17" descr="A close-up of a logo&#10;&#10;AI-generated content may be incorrect.">
            <a:extLst>
              <a:ext uri="{FF2B5EF4-FFF2-40B4-BE49-F238E27FC236}">
                <a16:creationId xmlns:a16="http://schemas.microsoft.com/office/drawing/2014/main" id="{EF57DBE5-643F-92FB-0EEF-4E8A859F7E08}"/>
              </a:ext>
            </a:extLst>
          </p:cNvPr>
          <p:cNvPicPr>
            <a:picLocks noChangeAspect="1"/>
          </p:cNvPicPr>
          <p:nvPr/>
        </p:nvPicPr>
        <p:blipFill>
          <a:blip r:embed="rId33"/>
          <a:stretch>
            <a:fillRect/>
          </a:stretch>
        </p:blipFill>
        <p:spPr>
          <a:xfrm>
            <a:off x="7739407" y="5639859"/>
            <a:ext cx="1036340" cy="1036340"/>
          </a:xfrm>
          <a:prstGeom prst="rect">
            <a:avLst/>
          </a:prstGeom>
        </p:spPr>
      </p:pic>
      <p:pic>
        <p:nvPicPr>
          <p:cNvPr id="20" name="Picture 19" descr="A red background with white text&#10;&#10;AI-generated content may be incorrect.">
            <a:extLst>
              <a:ext uri="{FF2B5EF4-FFF2-40B4-BE49-F238E27FC236}">
                <a16:creationId xmlns:a16="http://schemas.microsoft.com/office/drawing/2014/main" id="{212F4736-F399-C76A-753F-6BFBDE7C2A88}"/>
              </a:ext>
            </a:extLst>
          </p:cNvPr>
          <p:cNvPicPr>
            <a:picLocks noChangeAspect="1"/>
          </p:cNvPicPr>
          <p:nvPr/>
        </p:nvPicPr>
        <p:blipFill>
          <a:blip r:embed="rId34"/>
          <a:stretch>
            <a:fillRect/>
          </a:stretch>
        </p:blipFill>
        <p:spPr>
          <a:xfrm>
            <a:off x="426551" y="4814687"/>
            <a:ext cx="802330" cy="877314"/>
          </a:xfrm>
          <a:prstGeom prst="rect">
            <a:avLst/>
          </a:prstGeom>
        </p:spPr>
      </p:pic>
      <p:pic>
        <p:nvPicPr>
          <p:cNvPr id="22" name="Picture 21" descr="A blue square with white text&#10;&#10;AI-generated content may be incorrect.">
            <a:extLst>
              <a:ext uri="{FF2B5EF4-FFF2-40B4-BE49-F238E27FC236}">
                <a16:creationId xmlns:a16="http://schemas.microsoft.com/office/drawing/2014/main" id="{7CEF56BE-03F1-1C92-F81A-E8299B120C88}"/>
              </a:ext>
            </a:extLst>
          </p:cNvPr>
          <p:cNvPicPr>
            <a:picLocks noChangeAspect="1"/>
          </p:cNvPicPr>
          <p:nvPr/>
        </p:nvPicPr>
        <p:blipFill>
          <a:blip r:embed="rId35"/>
          <a:stretch>
            <a:fillRect/>
          </a:stretch>
        </p:blipFill>
        <p:spPr>
          <a:xfrm>
            <a:off x="8982572" y="5735984"/>
            <a:ext cx="718250" cy="718250"/>
          </a:xfrm>
          <a:prstGeom prst="rect">
            <a:avLst/>
          </a:prstGeom>
        </p:spPr>
      </p:pic>
      <p:pic>
        <p:nvPicPr>
          <p:cNvPr id="3074" name="Picture 2" descr="Pixxel | LinkedIn">
            <a:extLst>
              <a:ext uri="{FF2B5EF4-FFF2-40B4-BE49-F238E27FC236}">
                <a16:creationId xmlns:a16="http://schemas.microsoft.com/office/drawing/2014/main" id="{AA5AA417-1232-67E1-86C4-7897806E1995}"/>
              </a:ext>
            </a:extLst>
          </p:cNvPr>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6570517" y="892383"/>
            <a:ext cx="1155115" cy="115511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8" descr="Command-line tool for the LOGIQ Platform">
            <a:extLst>
              <a:ext uri="{FF2B5EF4-FFF2-40B4-BE49-F238E27FC236}">
                <a16:creationId xmlns:a16="http://schemas.microsoft.com/office/drawing/2014/main" id="{30AF8AC0-5F9D-F6BE-CE3C-9D7E9664FA5B}"/>
              </a:ext>
            </a:extLst>
          </p:cNvPr>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7369553" y="2235424"/>
            <a:ext cx="1551093" cy="53091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A28AE48F-FDA4-6C91-6CBF-C31FC17A94D9}"/>
              </a:ext>
            </a:extLst>
          </p:cNvPr>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576234" y="2287556"/>
            <a:ext cx="1734677" cy="71819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4" descr="Entri.app | Omidyar Network India">
            <a:extLst>
              <a:ext uri="{FF2B5EF4-FFF2-40B4-BE49-F238E27FC236}">
                <a16:creationId xmlns:a16="http://schemas.microsoft.com/office/drawing/2014/main" id="{E3C9A12D-F6BA-DC0C-A49E-A00047A6AED8}"/>
              </a:ext>
            </a:extLst>
          </p:cNvPr>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10230961" y="3847316"/>
            <a:ext cx="1961039" cy="78247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307E2156-5BCA-6334-A072-F85E9A27ADA3}"/>
              </a:ext>
            </a:extLst>
          </p:cNvPr>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491257" y="4081479"/>
            <a:ext cx="998816" cy="3229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5" name="Picture 6" descr="Timely Free Trial 2025 — 14 Days Access">
            <a:extLst>
              <a:ext uri="{FF2B5EF4-FFF2-40B4-BE49-F238E27FC236}">
                <a16:creationId xmlns:a16="http://schemas.microsoft.com/office/drawing/2014/main" id="{004230FC-A7A4-3B73-B6A8-3C4868163DE6}"/>
              </a:ext>
            </a:extLst>
          </p:cNvPr>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4117673" y="1474691"/>
            <a:ext cx="1956008" cy="68396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7" name="Picture 16" descr="A black and white photo of a black background&#10;&#10;AI-generated content may be incorrect.">
            <a:extLst>
              <a:ext uri="{FF2B5EF4-FFF2-40B4-BE49-F238E27FC236}">
                <a16:creationId xmlns:a16="http://schemas.microsoft.com/office/drawing/2014/main" id="{7136F27E-0E6A-EC7B-173B-A5B34E9672D7}"/>
              </a:ext>
            </a:extLst>
          </p:cNvPr>
          <p:cNvPicPr>
            <a:picLocks noChangeAspect="1"/>
          </p:cNvPicPr>
          <p:nvPr/>
        </p:nvPicPr>
        <p:blipFill>
          <a:blip r:embed="rId31"/>
          <a:stretch>
            <a:fillRect/>
          </a:stretch>
        </p:blipFill>
        <p:spPr>
          <a:xfrm>
            <a:off x="225730" y="1549073"/>
            <a:ext cx="2135523" cy="941005"/>
          </a:xfrm>
          <a:prstGeom prst="rect">
            <a:avLst/>
          </a:prstGeom>
        </p:spPr>
      </p:pic>
      <p:pic>
        <p:nvPicPr>
          <p:cNvPr id="19" name="Picture 12" descr="TrueLark: AI Scheduling &amp; Customer ...">
            <a:extLst>
              <a:ext uri="{FF2B5EF4-FFF2-40B4-BE49-F238E27FC236}">
                <a16:creationId xmlns:a16="http://schemas.microsoft.com/office/drawing/2014/main" id="{C80EA5D7-ABCA-427C-0C6E-8D5523F1FCA1}"/>
              </a:ext>
            </a:extLst>
          </p:cNvPr>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8596574" y="3239594"/>
            <a:ext cx="1581660" cy="60005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 descr="Hasura: API Platform Built for Data ...">
            <a:extLst>
              <a:ext uri="{FF2B5EF4-FFF2-40B4-BE49-F238E27FC236}">
                <a16:creationId xmlns:a16="http://schemas.microsoft.com/office/drawing/2014/main" id="{537CC58A-28D3-4BBA-04BB-2CB7D6415C28}"/>
              </a:ext>
            </a:extLst>
          </p:cNvPr>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2574220" y="1504473"/>
            <a:ext cx="1390152" cy="73095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azorpay | TCV">
            <a:extLst>
              <a:ext uri="{FF2B5EF4-FFF2-40B4-BE49-F238E27FC236}">
                <a16:creationId xmlns:a16="http://schemas.microsoft.com/office/drawing/2014/main" id="{10F4EA35-B27D-C3A3-ABCE-FE47EBFAC0AB}"/>
              </a:ext>
            </a:extLst>
          </p:cNvPr>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3912992" y="2070985"/>
            <a:ext cx="1286761" cy="80196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eesho - Wikipedia">
            <a:extLst>
              <a:ext uri="{FF2B5EF4-FFF2-40B4-BE49-F238E27FC236}">
                <a16:creationId xmlns:a16="http://schemas.microsoft.com/office/drawing/2014/main" id="{989E79BC-5A09-96C1-E803-52AD69AD738A}"/>
              </a:ext>
            </a:extLst>
          </p:cNvPr>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2458978" y="2369240"/>
            <a:ext cx="978172" cy="97817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nnovaccer Secures $275M in Series F to ...">
            <a:extLst>
              <a:ext uri="{FF2B5EF4-FFF2-40B4-BE49-F238E27FC236}">
                <a16:creationId xmlns:a16="http://schemas.microsoft.com/office/drawing/2014/main" id="{D2550919-F029-9A1D-0C5D-71A2EBEB2781}"/>
              </a:ext>
            </a:extLst>
          </p:cNvPr>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3672922" y="2984349"/>
            <a:ext cx="1969552" cy="9847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6">
          <a:extLst>
            <a:ext uri="{FF2B5EF4-FFF2-40B4-BE49-F238E27FC236}">
              <a16:creationId xmlns:a16="http://schemas.microsoft.com/office/drawing/2014/main" id="{FB40297B-024C-EC65-1884-956F5C63331F}"/>
            </a:ext>
          </a:extLst>
        </p:cNvPr>
        <p:cNvGrpSpPr/>
        <p:nvPr/>
      </p:nvGrpSpPr>
      <p:grpSpPr>
        <a:xfrm>
          <a:off x="0" y="0"/>
          <a:ext cx="0" cy="0"/>
          <a:chOff x="0" y="0"/>
          <a:chExt cx="0" cy="0"/>
        </a:xfrm>
      </p:grpSpPr>
      <p:sp>
        <p:nvSpPr>
          <p:cNvPr id="127" name="Google Shape;127;p5">
            <a:extLst>
              <a:ext uri="{FF2B5EF4-FFF2-40B4-BE49-F238E27FC236}">
                <a16:creationId xmlns:a16="http://schemas.microsoft.com/office/drawing/2014/main" id="{9322CED3-2842-8A7B-3BE0-BDB01E48F903}"/>
              </a:ext>
            </a:extLst>
          </p:cNvPr>
          <p:cNvSpPr txBox="1">
            <a:spLocks noGrp="1"/>
          </p:cNvSpPr>
          <p:nvPr>
            <p:ph type="title"/>
          </p:nvPr>
        </p:nvSpPr>
        <p:spPr>
          <a:xfrm>
            <a:off x="838200" y="246910"/>
            <a:ext cx="10515600" cy="880200"/>
          </a:xfrm>
          <a:prstGeom prst="rect">
            <a:avLst/>
          </a:prstGeom>
          <a:gradFill>
            <a:gsLst>
              <a:gs pos="0">
                <a:srgbClr val="2E5980"/>
              </a:gs>
              <a:gs pos="50000">
                <a:srgbClr val="4481B9"/>
              </a:gs>
              <a:gs pos="100000">
                <a:srgbClr val="519BDE"/>
              </a:gs>
            </a:gsLst>
            <a:lin ang="10800000" scaled="0"/>
          </a:gra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4400"/>
              <a:buFont typeface="Calibri"/>
              <a:buNone/>
            </a:pPr>
            <a:r>
              <a:rPr lang="en-US" sz="4400" b="0" i="0" u="none" strike="noStrike" cap="none" dirty="0">
                <a:solidFill>
                  <a:schemeClr val="lt1"/>
                </a:solidFill>
                <a:latin typeface="Calibri"/>
                <a:ea typeface="Calibri"/>
                <a:cs typeface="Calibri"/>
                <a:sym typeface="Calibri"/>
              </a:rPr>
              <a:t>OTHER HIGHLIGHTS</a:t>
            </a:r>
            <a:endParaRPr dirty="0"/>
          </a:p>
        </p:txBody>
      </p:sp>
      <p:sp>
        <p:nvSpPr>
          <p:cNvPr id="138" name="Google Shape;138;p5">
            <a:extLst>
              <a:ext uri="{FF2B5EF4-FFF2-40B4-BE49-F238E27FC236}">
                <a16:creationId xmlns:a16="http://schemas.microsoft.com/office/drawing/2014/main" id="{D81A294A-2E77-C2EC-BCC0-36AE7E881191}"/>
              </a:ext>
            </a:extLst>
          </p:cNvPr>
          <p:cNvSpPr txBox="1"/>
          <p:nvPr/>
        </p:nvSpPr>
        <p:spPr>
          <a:xfrm>
            <a:off x="1963112" y="1246961"/>
            <a:ext cx="7511400" cy="928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Calibri"/>
              <a:ea typeface="Calibri"/>
              <a:cs typeface="Calibri"/>
              <a:sym typeface="Calibri"/>
            </a:endParaRPr>
          </a:p>
        </p:txBody>
      </p:sp>
      <p:sp>
        <p:nvSpPr>
          <p:cNvPr id="3" name="TextBox 2">
            <a:extLst>
              <a:ext uri="{FF2B5EF4-FFF2-40B4-BE49-F238E27FC236}">
                <a16:creationId xmlns:a16="http://schemas.microsoft.com/office/drawing/2014/main" id="{E7C5CBE5-F468-B37A-5495-EB44EF613F51}"/>
              </a:ext>
            </a:extLst>
          </p:cNvPr>
          <p:cNvSpPr txBox="1"/>
          <p:nvPr/>
        </p:nvSpPr>
        <p:spPr>
          <a:xfrm>
            <a:off x="582406" y="2927984"/>
            <a:ext cx="2072029" cy="738664"/>
          </a:xfrm>
          <a:prstGeom prst="rect">
            <a:avLst/>
          </a:prstGeom>
          <a:noFill/>
        </p:spPr>
        <p:txBody>
          <a:bodyPr wrap="square" rtlCol="0">
            <a:spAutoFit/>
          </a:bodyPr>
          <a:lstStyle/>
          <a:p>
            <a:pPr algn="l"/>
            <a:br>
              <a:rPr lang="en-US" b="0" i="0" dirty="0">
                <a:solidFill>
                  <a:srgbClr val="212623"/>
                </a:solidFill>
                <a:effectLst/>
                <a:latin typeface="nb_international_proregular"/>
              </a:rPr>
            </a:br>
            <a:endParaRPr lang="en-US" b="0" i="0" dirty="0">
              <a:solidFill>
                <a:srgbClr val="212623"/>
              </a:solidFill>
              <a:effectLst/>
              <a:latin typeface="nb_international_proregular"/>
            </a:endParaRPr>
          </a:p>
          <a:p>
            <a:endParaRPr lang="en-US" dirty="0">
              <a:latin typeface="Calibri" panose="020F0502020204030204" pitchFamily="34" charset="0"/>
              <a:cs typeface="Calibri" panose="020F0502020204030204" pitchFamily="34" charset="0"/>
            </a:endParaRPr>
          </a:p>
        </p:txBody>
      </p:sp>
      <p:sp>
        <p:nvSpPr>
          <p:cNvPr id="6" name="AutoShape 4" descr="Timely automatic time tracker logo">
            <a:extLst>
              <a:ext uri="{FF2B5EF4-FFF2-40B4-BE49-F238E27FC236}">
                <a16:creationId xmlns:a16="http://schemas.microsoft.com/office/drawing/2014/main" id="{80269964-C058-A0BB-0D9A-0AE49EDEDF0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 name="TextBox 1">
            <a:extLst>
              <a:ext uri="{FF2B5EF4-FFF2-40B4-BE49-F238E27FC236}">
                <a16:creationId xmlns:a16="http://schemas.microsoft.com/office/drawing/2014/main" id="{174116CF-EFFC-7616-8FA1-EF99E757DEDB}"/>
              </a:ext>
            </a:extLst>
          </p:cNvPr>
          <p:cNvSpPr txBox="1"/>
          <p:nvPr/>
        </p:nvSpPr>
        <p:spPr>
          <a:xfrm>
            <a:off x="824753" y="1246961"/>
            <a:ext cx="10515600" cy="5324535"/>
          </a:xfrm>
          <a:prstGeom prst="rect">
            <a:avLst/>
          </a:prstGeom>
          <a:noFill/>
        </p:spPr>
        <p:txBody>
          <a:bodyPr wrap="square" rtlCol="0">
            <a:spAutoFit/>
          </a:bodyPr>
          <a:lstStyle/>
          <a:p>
            <a:pPr marL="285750" indent="-285750" algn="l">
              <a:buFont typeface="Arial" panose="020B0604020202020204" pitchFamily="34" charset="0"/>
              <a:buChar char="•"/>
            </a:pPr>
            <a:r>
              <a:rPr lang="en-US" sz="1200" b="0" i="0" dirty="0">
                <a:solidFill>
                  <a:srgbClr val="222222"/>
                </a:solidFill>
                <a:effectLst/>
                <a:latin typeface="Arial" panose="020B0604020202020204" pitchFamily="34" charset="0"/>
              </a:rPr>
              <a:t>Inventus has represented numerous Venture Capital Firms on their investments in startups in the US, India, Singapore, Turkey and Europe, including Lightspeed India, Elevation Capital, Ivy Cap, Peak XV, Iron Pillar, Avaana Capital, Stellaris Ventures, Bold Cap, Goodwater Capital, and Menlo.</a:t>
            </a:r>
          </a:p>
          <a:p>
            <a:pPr algn="l">
              <a:buNone/>
            </a:pPr>
            <a:br>
              <a:rPr lang="en-US" sz="1200" b="0" i="0" dirty="0">
                <a:solidFill>
                  <a:srgbClr val="222222"/>
                </a:solidFill>
                <a:effectLst/>
                <a:latin typeface="Arial" panose="020B0604020202020204" pitchFamily="34" charset="0"/>
              </a:rPr>
            </a:br>
            <a:endParaRPr lang="en-US" sz="1200" b="0" i="0" dirty="0">
              <a:solidFill>
                <a:srgbClr val="222222"/>
              </a:solidFill>
              <a:effectLst/>
              <a:latin typeface="Arial" panose="020B0604020202020204" pitchFamily="34" charset="0"/>
            </a:endParaRPr>
          </a:p>
          <a:p>
            <a:pPr marL="285750" indent="-285750" algn="l">
              <a:buFont typeface="Arial" panose="020B0604020202020204" pitchFamily="34" charset="0"/>
              <a:buChar char="•"/>
            </a:pPr>
            <a:r>
              <a:rPr lang="en-US" sz="1200" b="0" i="0" dirty="0">
                <a:solidFill>
                  <a:srgbClr val="222222"/>
                </a:solidFill>
                <a:effectLst/>
                <a:latin typeface="Arial" panose="020B0604020202020204" pitchFamily="34" charset="0"/>
              </a:rPr>
              <a:t> We have advised more than 15 companies in the last 18 months on structuring their </a:t>
            </a:r>
            <a:r>
              <a:rPr lang="en-US" sz="1200" b="1" i="1" u="sng" dirty="0">
                <a:solidFill>
                  <a:srgbClr val="222222"/>
                </a:solidFill>
                <a:effectLst/>
                <a:latin typeface="Arial" panose="020B0604020202020204" pitchFamily="34" charset="0"/>
              </a:rPr>
              <a:t>Cayman holding structures </a:t>
            </a:r>
            <a:r>
              <a:rPr lang="en-US" sz="1200" b="0" i="0" dirty="0">
                <a:solidFill>
                  <a:srgbClr val="222222"/>
                </a:solidFill>
                <a:effectLst/>
                <a:latin typeface="Arial" panose="020B0604020202020204" pitchFamily="34" charset="0"/>
              </a:rPr>
              <a:t>in order to raise investments from Global investors and building global businesses in the US, India and Europe.</a:t>
            </a:r>
          </a:p>
          <a:p>
            <a:pPr algn="l">
              <a:buNone/>
            </a:pPr>
            <a:br>
              <a:rPr lang="en-US" sz="1200" b="0" i="0" dirty="0">
                <a:solidFill>
                  <a:srgbClr val="222222"/>
                </a:solidFill>
                <a:effectLst/>
                <a:latin typeface="Arial" panose="020B0604020202020204" pitchFamily="34" charset="0"/>
              </a:rPr>
            </a:br>
            <a:endParaRPr lang="en-US" sz="1200" b="0" i="0" dirty="0">
              <a:solidFill>
                <a:srgbClr val="222222"/>
              </a:solidFill>
              <a:effectLst/>
              <a:latin typeface="Arial" panose="020B0604020202020204" pitchFamily="34" charset="0"/>
            </a:endParaRPr>
          </a:p>
          <a:p>
            <a:pPr marL="285750" indent="-285750" algn="l">
              <a:buFont typeface="Arial" panose="020B0604020202020204" pitchFamily="34" charset="0"/>
              <a:buChar char="•"/>
            </a:pPr>
            <a:r>
              <a:rPr lang="en-US" sz="1200" b="0" i="0" dirty="0">
                <a:solidFill>
                  <a:srgbClr val="222222"/>
                </a:solidFill>
                <a:effectLst/>
                <a:latin typeface="Arial" panose="020B0604020202020204" pitchFamily="34" charset="0"/>
              </a:rPr>
              <a:t> We have advised 100's of India companies in structuring their "flip" transactions to Delaware holding structures in order to access Global capital markets, and get into YC and other premium global accelerators.</a:t>
            </a:r>
          </a:p>
          <a:p>
            <a:pPr algn="l">
              <a:buNone/>
            </a:pPr>
            <a:br>
              <a:rPr lang="en-US" sz="1200" b="0" i="0" dirty="0">
                <a:solidFill>
                  <a:srgbClr val="222222"/>
                </a:solidFill>
                <a:effectLst/>
                <a:latin typeface="Arial" panose="020B0604020202020204" pitchFamily="34" charset="0"/>
              </a:rPr>
            </a:br>
            <a:endParaRPr lang="en-US" sz="1200" b="0" i="0" dirty="0">
              <a:solidFill>
                <a:srgbClr val="222222"/>
              </a:solidFill>
              <a:effectLst/>
              <a:latin typeface="Arial" panose="020B0604020202020204" pitchFamily="34" charset="0"/>
            </a:endParaRPr>
          </a:p>
          <a:p>
            <a:pPr marL="285750" indent="-285750" algn="l">
              <a:buFont typeface="Arial" panose="020B0604020202020204" pitchFamily="34" charset="0"/>
              <a:buChar char="•"/>
            </a:pPr>
            <a:r>
              <a:rPr lang="en-US" sz="1200" b="0" i="0" dirty="0">
                <a:solidFill>
                  <a:srgbClr val="222222"/>
                </a:solidFill>
                <a:effectLst/>
                <a:latin typeface="Arial" panose="020B0604020202020204" pitchFamily="34" charset="0"/>
              </a:rPr>
              <a:t> We have advised numerous Africa based companies, primarily from Kenya, Nigeria, Ghana and South Africa, along with startups from Turkey, UK, Germany, Singapore and Australia in structuring their "flip" transactions to Delaware.</a:t>
            </a:r>
          </a:p>
          <a:p>
            <a:pPr algn="l">
              <a:buNone/>
            </a:pPr>
            <a:br>
              <a:rPr lang="en-US" sz="1200" b="0" i="0" dirty="0">
                <a:solidFill>
                  <a:srgbClr val="222222"/>
                </a:solidFill>
                <a:effectLst/>
                <a:latin typeface="Arial" panose="020B0604020202020204" pitchFamily="34" charset="0"/>
              </a:rPr>
            </a:br>
            <a:endParaRPr lang="en-US" sz="1200" b="0" i="0" dirty="0">
              <a:solidFill>
                <a:srgbClr val="222222"/>
              </a:solidFill>
              <a:effectLst/>
              <a:latin typeface="Arial" panose="020B0604020202020204" pitchFamily="34" charset="0"/>
            </a:endParaRPr>
          </a:p>
          <a:p>
            <a:pPr marL="285750" indent="-285750" algn="l">
              <a:buFont typeface="Arial" panose="020B0604020202020204" pitchFamily="34" charset="0"/>
              <a:buChar char="•"/>
            </a:pPr>
            <a:r>
              <a:rPr lang="en-US" sz="1200" b="0" i="0" dirty="0">
                <a:solidFill>
                  <a:srgbClr val="222222"/>
                </a:solidFill>
                <a:effectLst/>
                <a:latin typeface="Arial" panose="020B0604020202020204" pitchFamily="34" charset="0"/>
              </a:rPr>
              <a:t> Inventus Law created the "put option" structure that allows Indian investors to invest in Indian companies with "</a:t>
            </a:r>
            <a:r>
              <a:rPr lang="en-US" sz="1200" b="1" i="1" dirty="0">
                <a:solidFill>
                  <a:srgbClr val="222222"/>
                </a:solidFill>
                <a:effectLst/>
                <a:latin typeface="Arial" panose="020B0604020202020204" pitchFamily="34" charset="0"/>
              </a:rPr>
              <a:t>parallel rights</a:t>
            </a:r>
            <a:r>
              <a:rPr lang="en-US" sz="1200" b="0" i="0" dirty="0">
                <a:solidFill>
                  <a:srgbClr val="222222"/>
                </a:solidFill>
                <a:effectLst/>
                <a:latin typeface="Arial" panose="020B0604020202020204" pitchFamily="34" charset="0"/>
              </a:rPr>
              <a:t>" in the Delaware holding companies.  This has become the most preferred approach for India registered Venture Funds to be able to invest in India-US structures.  </a:t>
            </a:r>
          </a:p>
          <a:p>
            <a:pPr marL="285750" indent="-285750">
              <a:buFont typeface="Arial" panose="020B0604020202020204" pitchFamily="34" charset="0"/>
              <a:buChar char="•"/>
            </a:pPr>
            <a:endParaRPr lang="en-US" sz="1200" b="1" i="0" dirty="0">
              <a:solidFill>
                <a:srgbClr val="222222"/>
              </a:solidFill>
              <a:effectLst/>
              <a:latin typeface="Arial" panose="020B0604020202020204" pitchFamily="34" charset="0"/>
            </a:endParaRPr>
          </a:p>
          <a:p>
            <a:pPr marL="285750" indent="-285750">
              <a:buFont typeface="Arial" panose="020B0604020202020204" pitchFamily="34" charset="0"/>
              <a:buChar char="•"/>
            </a:pPr>
            <a:r>
              <a:rPr lang="en-US" sz="1200" i="0" dirty="0">
                <a:solidFill>
                  <a:srgbClr val="222222"/>
                </a:solidFill>
                <a:effectLst/>
                <a:latin typeface="Arial" panose="020B0604020202020204" pitchFamily="34" charset="0"/>
              </a:rPr>
              <a:t>Inventus Law advises IIT Startups in the San Francisco Bay Area on its legal matters.</a:t>
            </a:r>
          </a:p>
          <a:p>
            <a:pPr marL="285750" indent="-285750">
              <a:buFont typeface="Arial" panose="020B0604020202020204" pitchFamily="34" charset="0"/>
              <a:buChar char="•"/>
            </a:pPr>
            <a:endParaRPr lang="en-US" sz="1200" dirty="0">
              <a:solidFill>
                <a:srgbClr val="222222"/>
              </a:solidFill>
              <a:latin typeface="Arial" panose="020B0604020202020204" pitchFamily="34" charset="0"/>
            </a:endParaRPr>
          </a:p>
          <a:p>
            <a:pPr marL="285750" indent="-285750">
              <a:buFont typeface="Arial" panose="020B0604020202020204" pitchFamily="34" charset="0"/>
              <a:buChar char="•"/>
            </a:pPr>
            <a:r>
              <a:rPr lang="en-US" sz="1200" dirty="0">
                <a:solidFill>
                  <a:srgbClr val="222222"/>
                </a:solidFill>
                <a:latin typeface="Arial" panose="020B0604020202020204" pitchFamily="34" charset="0"/>
              </a:rPr>
              <a:t>Inventus Law has as affiliated entity, </a:t>
            </a:r>
            <a:r>
              <a:rPr lang="en-US" sz="1200" b="1" i="1" u="sng" dirty="0">
                <a:solidFill>
                  <a:srgbClr val="222222"/>
                </a:solidFill>
                <a:latin typeface="Arial" panose="020B0604020202020204" pitchFamily="34" charset="0"/>
              </a:rPr>
              <a:t>Avatar Advisors</a:t>
            </a:r>
            <a:r>
              <a:rPr lang="en-US" sz="1200" dirty="0">
                <a:solidFill>
                  <a:srgbClr val="222222"/>
                </a:solidFill>
                <a:latin typeface="Arial" panose="020B0604020202020204" pitchFamily="34" charset="0"/>
              </a:rPr>
              <a:t>, that provides accounting, taxes, global growth and fund-raising strategic advisory services to Inventus Law’s global technology clients.</a:t>
            </a:r>
          </a:p>
          <a:p>
            <a:endParaRPr lang="en-US" sz="1200" dirty="0">
              <a:solidFill>
                <a:srgbClr val="222222"/>
              </a:solidFill>
              <a:latin typeface="Arial" panose="020B0604020202020204" pitchFamily="34" charset="0"/>
            </a:endParaRPr>
          </a:p>
          <a:p>
            <a:pPr marL="285750" indent="-285750">
              <a:buFont typeface="Arial" panose="020B0604020202020204" pitchFamily="34" charset="0"/>
              <a:buChar char="•"/>
            </a:pPr>
            <a:r>
              <a:rPr lang="en-US" sz="1200" dirty="0">
                <a:solidFill>
                  <a:srgbClr val="222222"/>
                </a:solidFill>
                <a:latin typeface="Arial" panose="020B0604020202020204" pitchFamily="34" charset="0"/>
              </a:rPr>
              <a:t>Inventus Law clients closed over </a:t>
            </a:r>
            <a:r>
              <a:rPr lang="en-US" sz="1200" b="1" dirty="0">
                <a:solidFill>
                  <a:srgbClr val="222222"/>
                </a:solidFill>
                <a:latin typeface="Arial" panose="020B0604020202020204" pitchFamily="34" charset="0"/>
              </a:rPr>
              <a:t>$1Billion </a:t>
            </a:r>
            <a:r>
              <a:rPr lang="en-US" sz="1200" dirty="0">
                <a:solidFill>
                  <a:srgbClr val="222222"/>
                </a:solidFill>
                <a:latin typeface="Arial" panose="020B0604020202020204" pitchFamily="34" charset="0"/>
              </a:rPr>
              <a:t>in aggregate amount of financing and merger and acquisition transactions in the year 2024.</a:t>
            </a:r>
            <a:endParaRPr lang="en-US" sz="1200" dirty="0"/>
          </a:p>
          <a:p>
            <a:pPr marL="285750" indent="-285750" algn="l">
              <a:buFont typeface="Arial" panose="020B0604020202020204" pitchFamily="34" charset="0"/>
              <a:buChar char="•"/>
            </a:pPr>
            <a:endParaRPr lang="en-US" b="0" i="0" dirty="0">
              <a:solidFill>
                <a:srgbClr val="222222"/>
              </a:solidFill>
              <a:effectLst/>
              <a:latin typeface="Arial" panose="020B0604020202020204" pitchFamily="34" charset="0"/>
            </a:endParaRPr>
          </a:p>
          <a:p>
            <a:endParaRPr lang="en-US" dirty="0"/>
          </a:p>
        </p:txBody>
      </p:sp>
    </p:spTree>
    <p:extLst>
      <p:ext uri="{BB962C8B-B14F-4D97-AF65-F5344CB8AC3E}">
        <p14:creationId xmlns:p14="http://schemas.microsoft.com/office/powerpoint/2010/main" val="2812120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5" name="Google Shape;185;p7"/>
          <p:cNvSpPr txBox="1"/>
          <p:nvPr/>
        </p:nvSpPr>
        <p:spPr>
          <a:xfrm>
            <a:off x="839788" y="240632"/>
            <a:ext cx="10434095" cy="1097514"/>
          </a:xfrm>
          <a:prstGeom prst="rect">
            <a:avLst/>
          </a:prstGeom>
          <a:gradFill>
            <a:gsLst>
              <a:gs pos="0">
                <a:srgbClr val="2E5980"/>
              </a:gs>
              <a:gs pos="50000">
                <a:srgbClr val="4481B9"/>
              </a:gs>
              <a:gs pos="100000">
                <a:srgbClr val="519BDE"/>
              </a:gs>
            </a:gsLst>
            <a:lin ang="10800000" scaled="0"/>
          </a:gra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4400"/>
              <a:buFont typeface="Calibri"/>
              <a:buNone/>
            </a:pPr>
            <a:r>
              <a:rPr lang="en-US" sz="4400" b="0" i="0" u="none" strike="noStrike" cap="none" dirty="0">
                <a:solidFill>
                  <a:schemeClr val="lt1"/>
                </a:solidFill>
                <a:latin typeface="Calibri"/>
                <a:ea typeface="Calibri"/>
                <a:cs typeface="Calibri"/>
                <a:sym typeface="Calibri"/>
              </a:rPr>
              <a:t> INVENTUS LAW OFFICES </a:t>
            </a:r>
            <a:endParaRPr sz="1400" b="0" i="0" u="none" strike="noStrike" cap="none" dirty="0">
              <a:solidFill>
                <a:srgbClr val="000000"/>
              </a:solidFill>
              <a:latin typeface="Arial"/>
              <a:ea typeface="Arial"/>
              <a:cs typeface="Arial"/>
              <a:sym typeface="Arial"/>
            </a:endParaRPr>
          </a:p>
        </p:txBody>
      </p:sp>
      <p:pic>
        <p:nvPicPr>
          <p:cNvPr id="4110" name="Picture 14" descr="San Francisco attractions: cruise to California | MSC Cruises">
            <a:extLst>
              <a:ext uri="{FF2B5EF4-FFF2-40B4-BE49-F238E27FC236}">
                <a16:creationId xmlns:a16="http://schemas.microsoft.com/office/drawing/2014/main" id="{F3B0F759-C629-4068-4A82-CB5CCCD990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799" y="2669732"/>
            <a:ext cx="2132140" cy="1266822"/>
          </a:xfrm>
          <a:prstGeom prst="rect">
            <a:avLst/>
          </a:prstGeom>
          <a:noFill/>
          <a:effectLst>
            <a:softEdge rad="39181"/>
          </a:effectLst>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EBC508A1-E79F-D743-A819-F0FA32E6579C}"/>
              </a:ext>
            </a:extLst>
          </p:cNvPr>
          <p:cNvSpPr txBox="1"/>
          <p:nvPr/>
        </p:nvSpPr>
        <p:spPr>
          <a:xfrm>
            <a:off x="0" y="4920919"/>
            <a:ext cx="2242939" cy="307777"/>
          </a:xfrm>
          <a:prstGeom prst="rect">
            <a:avLst/>
          </a:prstGeom>
          <a:noFill/>
        </p:spPr>
        <p:txBody>
          <a:bodyPr wrap="square" rtlCol="0">
            <a:spAutoFit/>
          </a:bodyPr>
          <a:lstStyle/>
          <a:p>
            <a:r>
              <a:rPr lang="en-US" dirty="0">
                <a:solidFill>
                  <a:schemeClr val="tx2">
                    <a:lumMod val="50000"/>
                  </a:schemeClr>
                </a:solidFill>
              </a:rPr>
              <a:t>San Francisco, Ca 94107</a:t>
            </a:r>
          </a:p>
        </p:txBody>
      </p:sp>
      <p:pic>
        <p:nvPicPr>
          <p:cNvPr id="4112" name="Picture 16" descr="San Jose, CA - Great Runs">
            <a:extLst>
              <a:ext uri="{FF2B5EF4-FFF2-40B4-BE49-F238E27FC236}">
                <a16:creationId xmlns:a16="http://schemas.microsoft.com/office/drawing/2014/main" id="{2A7124AF-2287-1FE4-6C48-D338A8DBE5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9742" y="2635432"/>
            <a:ext cx="2569278" cy="1361768"/>
          </a:xfrm>
          <a:prstGeom prst="rect">
            <a:avLst/>
          </a:prstGeom>
          <a:noFill/>
          <a:effectLst>
            <a:softEdge rad="64587"/>
          </a:effectLst>
          <a:extLst>
            <a:ext uri="{909E8E84-426E-40DD-AFC4-6F175D3DCCD1}">
              <a14:hiddenFill xmlns:a14="http://schemas.microsoft.com/office/drawing/2010/main">
                <a:solidFill>
                  <a:srgbClr val="FFFFFF"/>
                </a:solidFill>
              </a14:hiddenFill>
            </a:ext>
          </a:extLst>
        </p:spPr>
      </p:pic>
      <p:pic>
        <p:nvPicPr>
          <p:cNvPr id="4118" name="Picture 22" descr="Ultimate Travel Guide » Agoda ...">
            <a:extLst>
              <a:ext uri="{FF2B5EF4-FFF2-40B4-BE49-F238E27FC236}">
                <a16:creationId xmlns:a16="http://schemas.microsoft.com/office/drawing/2014/main" id="{1FD43ED6-13B9-F8F5-98B1-DB960289D2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89019" y="2595177"/>
            <a:ext cx="2467445" cy="1389678"/>
          </a:xfrm>
          <a:prstGeom prst="rect">
            <a:avLst/>
          </a:prstGeom>
          <a:noFill/>
          <a:effectLst>
            <a:softEdge rad="164925"/>
          </a:effectLst>
          <a:extLst>
            <a:ext uri="{909E8E84-426E-40DD-AFC4-6F175D3DCCD1}">
              <a14:hiddenFill xmlns:a14="http://schemas.microsoft.com/office/drawing/2010/main">
                <a:solidFill>
                  <a:srgbClr val="FFFFFF"/>
                </a:solidFill>
              </a14:hiddenFill>
            </a:ext>
          </a:extLst>
        </p:spPr>
      </p:pic>
      <p:pic>
        <p:nvPicPr>
          <p:cNvPr id="4120" name="Picture 24" descr="New Delhi | History, Population, Map ...">
            <a:extLst>
              <a:ext uri="{FF2B5EF4-FFF2-40B4-BE49-F238E27FC236}">
                <a16:creationId xmlns:a16="http://schemas.microsoft.com/office/drawing/2014/main" id="{C7FB515A-8500-85AB-D0F9-A808681ECB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56464" y="2595176"/>
            <a:ext cx="2403091" cy="1341111"/>
          </a:xfrm>
          <a:prstGeom prst="rect">
            <a:avLst/>
          </a:prstGeom>
          <a:noFill/>
          <a:effectLst>
            <a:softEdge rad="99623"/>
          </a:effectLst>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8FD851D5-F4D2-019C-71DA-4735EE0A649B}"/>
              </a:ext>
            </a:extLst>
          </p:cNvPr>
          <p:cNvSpPr txBox="1"/>
          <p:nvPr/>
        </p:nvSpPr>
        <p:spPr>
          <a:xfrm>
            <a:off x="0" y="4575300"/>
            <a:ext cx="2367505" cy="307777"/>
          </a:xfrm>
          <a:prstGeom prst="rect">
            <a:avLst/>
          </a:prstGeom>
          <a:noFill/>
        </p:spPr>
        <p:txBody>
          <a:bodyPr wrap="square" rtlCol="0">
            <a:spAutoFit/>
          </a:bodyPr>
          <a:lstStyle/>
          <a:p>
            <a:r>
              <a:rPr lang="en-US" dirty="0">
                <a:solidFill>
                  <a:schemeClr val="tx2">
                    <a:lumMod val="50000"/>
                  </a:schemeClr>
                </a:solidFill>
              </a:rPr>
              <a:t>355 Bryant Street Suite 403</a:t>
            </a:r>
          </a:p>
        </p:txBody>
      </p:sp>
      <p:sp>
        <p:nvSpPr>
          <p:cNvPr id="31" name="TextBox 30">
            <a:extLst>
              <a:ext uri="{FF2B5EF4-FFF2-40B4-BE49-F238E27FC236}">
                <a16:creationId xmlns:a16="http://schemas.microsoft.com/office/drawing/2014/main" id="{A65C1A3C-7E2B-8FB4-2605-54917F3D801B}"/>
              </a:ext>
            </a:extLst>
          </p:cNvPr>
          <p:cNvSpPr txBox="1"/>
          <p:nvPr/>
        </p:nvSpPr>
        <p:spPr>
          <a:xfrm>
            <a:off x="295398" y="4243810"/>
            <a:ext cx="1929161" cy="307777"/>
          </a:xfrm>
          <a:prstGeom prst="rect">
            <a:avLst/>
          </a:prstGeom>
          <a:noFill/>
        </p:spPr>
        <p:txBody>
          <a:bodyPr wrap="square" rtlCol="0">
            <a:spAutoFit/>
          </a:bodyPr>
          <a:lstStyle/>
          <a:p>
            <a:r>
              <a:rPr lang="en-US" dirty="0">
                <a:solidFill>
                  <a:schemeClr val="tx2">
                    <a:lumMod val="50000"/>
                  </a:schemeClr>
                </a:solidFill>
              </a:rPr>
              <a:t>Corporate Office</a:t>
            </a:r>
          </a:p>
        </p:txBody>
      </p:sp>
      <p:sp>
        <p:nvSpPr>
          <p:cNvPr id="34" name="TextBox 33">
            <a:extLst>
              <a:ext uri="{FF2B5EF4-FFF2-40B4-BE49-F238E27FC236}">
                <a16:creationId xmlns:a16="http://schemas.microsoft.com/office/drawing/2014/main" id="{A5A9D7FB-9A2B-A79A-C875-403ABF088C6F}"/>
              </a:ext>
            </a:extLst>
          </p:cNvPr>
          <p:cNvSpPr txBox="1"/>
          <p:nvPr/>
        </p:nvSpPr>
        <p:spPr>
          <a:xfrm>
            <a:off x="5072116" y="4222568"/>
            <a:ext cx="6099716" cy="307777"/>
          </a:xfrm>
          <a:prstGeom prst="rect">
            <a:avLst/>
          </a:prstGeom>
          <a:noFill/>
        </p:spPr>
        <p:txBody>
          <a:bodyPr wrap="square">
            <a:spAutoFit/>
          </a:bodyPr>
          <a:lstStyle/>
          <a:p>
            <a:r>
              <a:rPr lang="en-US" dirty="0">
                <a:solidFill>
                  <a:schemeClr val="tx2">
                    <a:lumMod val="50000"/>
                  </a:schemeClr>
                </a:solidFill>
              </a:rPr>
              <a:t>Corporate Office</a:t>
            </a:r>
          </a:p>
        </p:txBody>
      </p:sp>
      <p:sp>
        <p:nvSpPr>
          <p:cNvPr id="35" name="TextBox 34">
            <a:extLst>
              <a:ext uri="{FF2B5EF4-FFF2-40B4-BE49-F238E27FC236}">
                <a16:creationId xmlns:a16="http://schemas.microsoft.com/office/drawing/2014/main" id="{2088569F-3D96-A0E8-A974-FF67C2FC61A2}"/>
              </a:ext>
            </a:extLst>
          </p:cNvPr>
          <p:cNvSpPr txBox="1"/>
          <p:nvPr/>
        </p:nvSpPr>
        <p:spPr>
          <a:xfrm>
            <a:off x="4559450" y="4570600"/>
            <a:ext cx="2453026" cy="307777"/>
          </a:xfrm>
          <a:prstGeom prst="rect">
            <a:avLst/>
          </a:prstGeom>
          <a:noFill/>
        </p:spPr>
        <p:txBody>
          <a:bodyPr wrap="square" rtlCol="0">
            <a:spAutoFit/>
          </a:bodyPr>
          <a:lstStyle/>
          <a:p>
            <a:r>
              <a:rPr lang="en-US" dirty="0">
                <a:solidFill>
                  <a:schemeClr val="tx2">
                    <a:lumMod val="50000"/>
                  </a:schemeClr>
                </a:solidFill>
              </a:rPr>
              <a:t>360 South Baywood Avenue</a:t>
            </a:r>
          </a:p>
        </p:txBody>
      </p:sp>
      <p:sp>
        <p:nvSpPr>
          <p:cNvPr id="37" name="TextBox 36">
            <a:extLst>
              <a:ext uri="{FF2B5EF4-FFF2-40B4-BE49-F238E27FC236}">
                <a16:creationId xmlns:a16="http://schemas.microsoft.com/office/drawing/2014/main" id="{FA34791A-0E8D-974F-F0D7-13E82B9CADB2}"/>
              </a:ext>
            </a:extLst>
          </p:cNvPr>
          <p:cNvSpPr txBox="1"/>
          <p:nvPr/>
        </p:nvSpPr>
        <p:spPr>
          <a:xfrm>
            <a:off x="5006508" y="4875303"/>
            <a:ext cx="2508084" cy="307777"/>
          </a:xfrm>
          <a:prstGeom prst="rect">
            <a:avLst/>
          </a:prstGeom>
          <a:noFill/>
        </p:spPr>
        <p:txBody>
          <a:bodyPr wrap="square" rtlCol="0">
            <a:spAutoFit/>
          </a:bodyPr>
          <a:lstStyle/>
          <a:p>
            <a:r>
              <a:rPr lang="en-US" dirty="0">
                <a:solidFill>
                  <a:schemeClr val="tx2">
                    <a:lumMod val="50000"/>
                  </a:schemeClr>
                </a:solidFill>
              </a:rPr>
              <a:t>San Jose, Ca 95218</a:t>
            </a:r>
          </a:p>
        </p:txBody>
      </p:sp>
      <p:sp>
        <p:nvSpPr>
          <p:cNvPr id="38" name="TextBox 37">
            <a:extLst>
              <a:ext uri="{FF2B5EF4-FFF2-40B4-BE49-F238E27FC236}">
                <a16:creationId xmlns:a16="http://schemas.microsoft.com/office/drawing/2014/main" id="{204508AC-FE1D-09EE-932F-9E3685C8CF84}"/>
              </a:ext>
            </a:extLst>
          </p:cNvPr>
          <p:cNvSpPr txBox="1"/>
          <p:nvPr/>
        </p:nvSpPr>
        <p:spPr>
          <a:xfrm>
            <a:off x="7642436" y="4162278"/>
            <a:ext cx="1518364" cy="307777"/>
          </a:xfrm>
          <a:prstGeom prst="rect">
            <a:avLst/>
          </a:prstGeom>
          <a:noFill/>
        </p:spPr>
        <p:txBody>
          <a:bodyPr wrap="none" rtlCol="0">
            <a:spAutoFit/>
          </a:bodyPr>
          <a:lstStyle/>
          <a:p>
            <a:r>
              <a:rPr lang="en-US" dirty="0">
                <a:solidFill>
                  <a:schemeClr val="tx2">
                    <a:lumMod val="50000"/>
                  </a:schemeClr>
                </a:solidFill>
              </a:rPr>
              <a:t>Bengaluru Office</a:t>
            </a:r>
          </a:p>
        </p:txBody>
      </p:sp>
      <p:sp>
        <p:nvSpPr>
          <p:cNvPr id="39" name="TextBox 38">
            <a:extLst>
              <a:ext uri="{FF2B5EF4-FFF2-40B4-BE49-F238E27FC236}">
                <a16:creationId xmlns:a16="http://schemas.microsoft.com/office/drawing/2014/main" id="{B969DC70-18E1-1197-8442-9E7609108829}"/>
              </a:ext>
            </a:extLst>
          </p:cNvPr>
          <p:cNvSpPr txBox="1"/>
          <p:nvPr/>
        </p:nvSpPr>
        <p:spPr>
          <a:xfrm>
            <a:off x="7049777" y="4555067"/>
            <a:ext cx="2997539" cy="1169551"/>
          </a:xfrm>
          <a:prstGeom prst="rect">
            <a:avLst/>
          </a:prstGeom>
          <a:noFill/>
        </p:spPr>
        <p:txBody>
          <a:bodyPr wrap="square" rtlCol="0">
            <a:spAutoFit/>
          </a:bodyPr>
          <a:lstStyle/>
          <a:p>
            <a:r>
              <a:rPr lang="en-US" b="0" i="0" dirty="0">
                <a:solidFill>
                  <a:schemeClr val="tx2">
                    <a:lumMod val="50000"/>
                  </a:schemeClr>
                </a:solidFill>
                <a:effectLst/>
                <a:latin typeface="Open Sans" panose="020B0606030504020204" pitchFamily="34" charset="0"/>
              </a:rPr>
              <a:t>#21, K.C Das Comfort Building,</a:t>
            </a:r>
          </a:p>
          <a:p>
            <a:r>
              <a:rPr lang="en-US" b="0" i="0" dirty="0">
                <a:solidFill>
                  <a:schemeClr val="tx2">
                    <a:lumMod val="50000"/>
                  </a:schemeClr>
                </a:solidFill>
                <a:effectLst/>
                <a:latin typeface="Open Sans" panose="020B0606030504020204" pitchFamily="34" charset="0"/>
              </a:rPr>
              <a:t>Church Street, Ashok Nagar 	Bengaluru</a:t>
            </a:r>
          </a:p>
          <a:p>
            <a:endParaRPr lang="en-US" b="0" i="0" dirty="0">
              <a:solidFill>
                <a:schemeClr val="tx2">
                  <a:lumMod val="50000"/>
                </a:schemeClr>
              </a:solidFill>
              <a:effectLst/>
              <a:latin typeface="Open Sans" panose="020B0606030504020204" pitchFamily="34" charset="0"/>
            </a:endParaRPr>
          </a:p>
          <a:p>
            <a:endParaRPr lang="en-US" dirty="0"/>
          </a:p>
        </p:txBody>
      </p:sp>
      <p:sp>
        <p:nvSpPr>
          <p:cNvPr id="40" name="TextBox 39">
            <a:extLst>
              <a:ext uri="{FF2B5EF4-FFF2-40B4-BE49-F238E27FC236}">
                <a16:creationId xmlns:a16="http://schemas.microsoft.com/office/drawing/2014/main" id="{044F6926-8416-BE9A-AB24-EBF91C96FCA2}"/>
              </a:ext>
            </a:extLst>
          </p:cNvPr>
          <p:cNvSpPr txBox="1"/>
          <p:nvPr/>
        </p:nvSpPr>
        <p:spPr>
          <a:xfrm>
            <a:off x="7940020" y="5257162"/>
            <a:ext cx="1131778" cy="307777"/>
          </a:xfrm>
          <a:prstGeom prst="rect">
            <a:avLst/>
          </a:prstGeom>
          <a:noFill/>
        </p:spPr>
        <p:txBody>
          <a:bodyPr wrap="square" rtlCol="0">
            <a:spAutoFit/>
          </a:bodyPr>
          <a:lstStyle/>
          <a:p>
            <a:pPr algn="ctr">
              <a:spcBef>
                <a:spcPts val="750"/>
              </a:spcBef>
              <a:spcAft>
                <a:spcPts val="750"/>
              </a:spcAft>
            </a:pPr>
            <a:r>
              <a:rPr lang="en-US" b="0" i="0" dirty="0">
                <a:solidFill>
                  <a:schemeClr val="tx2">
                    <a:lumMod val="50000"/>
                  </a:schemeClr>
                </a:solidFill>
                <a:effectLst/>
                <a:latin typeface="Open Sans" panose="020B0606030504020204" pitchFamily="34" charset="0"/>
              </a:rPr>
              <a:t>560001</a:t>
            </a:r>
          </a:p>
        </p:txBody>
      </p:sp>
      <p:sp>
        <p:nvSpPr>
          <p:cNvPr id="43" name="TextBox 42">
            <a:extLst>
              <a:ext uri="{FF2B5EF4-FFF2-40B4-BE49-F238E27FC236}">
                <a16:creationId xmlns:a16="http://schemas.microsoft.com/office/drawing/2014/main" id="{6D4FF360-4C75-0DD2-F3F8-E684237F44CD}"/>
              </a:ext>
            </a:extLst>
          </p:cNvPr>
          <p:cNvSpPr txBox="1"/>
          <p:nvPr/>
        </p:nvSpPr>
        <p:spPr>
          <a:xfrm>
            <a:off x="10314878" y="4260805"/>
            <a:ext cx="1918009" cy="307777"/>
          </a:xfrm>
          <a:prstGeom prst="rect">
            <a:avLst/>
          </a:prstGeom>
          <a:noFill/>
        </p:spPr>
        <p:txBody>
          <a:bodyPr wrap="square" rtlCol="0">
            <a:spAutoFit/>
          </a:bodyPr>
          <a:lstStyle/>
          <a:p>
            <a:r>
              <a:rPr lang="en-US" dirty="0">
                <a:solidFill>
                  <a:schemeClr val="tx2">
                    <a:lumMod val="50000"/>
                  </a:schemeClr>
                </a:solidFill>
              </a:rPr>
              <a:t>New Delhi Office</a:t>
            </a:r>
          </a:p>
        </p:txBody>
      </p:sp>
      <p:sp>
        <p:nvSpPr>
          <p:cNvPr id="44" name="TextBox 43">
            <a:extLst>
              <a:ext uri="{FF2B5EF4-FFF2-40B4-BE49-F238E27FC236}">
                <a16:creationId xmlns:a16="http://schemas.microsoft.com/office/drawing/2014/main" id="{162299BD-13AA-6D58-854D-A6640A223D56}"/>
              </a:ext>
            </a:extLst>
          </p:cNvPr>
          <p:cNvSpPr txBox="1"/>
          <p:nvPr/>
        </p:nvSpPr>
        <p:spPr>
          <a:xfrm>
            <a:off x="10109118" y="4551587"/>
            <a:ext cx="1914172" cy="523220"/>
          </a:xfrm>
          <a:prstGeom prst="rect">
            <a:avLst/>
          </a:prstGeom>
          <a:noFill/>
        </p:spPr>
        <p:txBody>
          <a:bodyPr wrap="square" rtlCol="0">
            <a:spAutoFit/>
          </a:bodyPr>
          <a:lstStyle/>
          <a:p>
            <a:r>
              <a:rPr lang="en-US" b="0" i="0" dirty="0">
                <a:solidFill>
                  <a:schemeClr val="tx2">
                    <a:lumMod val="50000"/>
                  </a:schemeClr>
                </a:solidFill>
                <a:effectLst/>
                <a:latin typeface="Open Sans" panose="020B0606030504020204" pitchFamily="34" charset="0"/>
              </a:rPr>
              <a:t>90/31 B, First Floor,</a:t>
            </a:r>
            <a:br>
              <a:rPr lang="en-US" b="0" i="0" dirty="0">
                <a:solidFill>
                  <a:schemeClr val="tx2">
                    <a:lumMod val="50000"/>
                  </a:schemeClr>
                </a:solidFill>
                <a:effectLst/>
                <a:latin typeface="Open Sans" panose="020B0606030504020204" pitchFamily="34" charset="0"/>
              </a:rPr>
            </a:br>
            <a:endParaRPr lang="en-US" dirty="0"/>
          </a:p>
        </p:txBody>
      </p:sp>
      <p:sp>
        <p:nvSpPr>
          <p:cNvPr id="45" name="TextBox 44">
            <a:extLst>
              <a:ext uri="{FF2B5EF4-FFF2-40B4-BE49-F238E27FC236}">
                <a16:creationId xmlns:a16="http://schemas.microsoft.com/office/drawing/2014/main" id="{F516346D-41C4-29CB-CE65-CB6863AACE03}"/>
              </a:ext>
            </a:extLst>
          </p:cNvPr>
          <p:cNvSpPr txBox="1"/>
          <p:nvPr/>
        </p:nvSpPr>
        <p:spPr>
          <a:xfrm>
            <a:off x="10330078" y="4785330"/>
            <a:ext cx="1466919" cy="738664"/>
          </a:xfrm>
          <a:prstGeom prst="rect">
            <a:avLst/>
          </a:prstGeom>
          <a:noFill/>
        </p:spPr>
        <p:txBody>
          <a:bodyPr wrap="square" rtlCol="0">
            <a:spAutoFit/>
          </a:bodyPr>
          <a:lstStyle/>
          <a:p>
            <a:r>
              <a:rPr lang="en-US" b="0" i="0" dirty="0">
                <a:solidFill>
                  <a:schemeClr val="tx2">
                    <a:lumMod val="50000"/>
                  </a:schemeClr>
                </a:solidFill>
                <a:effectLst/>
                <a:latin typeface="Open Sans" panose="020B0606030504020204" pitchFamily="34" charset="0"/>
              </a:rPr>
              <a:t>Malviya Nagar,</a:t>
            </a:r>
            <a:br>
              <a:rPr lang="en-US" b="0" i="0" dirty="0">
                <a:solidFill>
                  <a:schemeClr val="tx2">
                    <a:lumMod val="50000"/>
                  </a:schemeClr>
                </a:solidFill>
                <a:effectLst/>
                <a:latin typeface="Open Sans" panose="020B0606030504020204" pitchFamily="34" charset="0"/>
              </a:rPr>
            </a:br>
            <a:br>
              <a:rPr lang="en-US" b="0" i="0" dirty="0">
                <a:solidFill>
                  <a:schemeClr val="tx2">
                    <a:lumMod val="50000"/>
                  </a:schemeClr>
                </a:solidFill>
                <a:effectLst/>
                <a:latin typeface="Open Sans" panose="020B0606030504020204" pitchFamily="34" charset="0"/>
              </a:rPr>
            </a:br>
            <a:endParaRPr lang="en-US" dirty="0"/>
          </a:p>
        </p:txBody>
      </p:sp>
      <p:sp>
        <p:nvSpPr>
          <p:cNvPr id="46" name="TextBox 45">
            <a:extLst>
              <a:ext uri="{FF2B5EF4-FFF2-40B4-BE49-F238E27FC236}">
                <a16:creationId xmlns:a16="http://schemas.microsoft.com/office/drawing/2014/main" id="{15C9303C-4613-2CB2-B60C-0BCA6B7EB280}"/>
              </a:ext>
            </a:extLst>
          </p:cNvPr>
          <p:cNvSpPr txBox="1"/>
          <p:nvPr/>
        </p:nvSpPr>
        <p:spPr>
          <a:xfrm>
            <a:off x="10047316" y="5052762"/>
            <a:ext cx="2195640" cy="307777"/>
          </a:xfrm>
          <a:prstGeom prst="rect">
            <a:avLst/>
          </a:prstGeom>
          <a:noFill/>
        </p:spPr>
        <p:txBody>
          <a:bodyPr wrap="square" rtlCol="0">
            <a:spAutoFit/>
          </a:bodyPr>
          <a:lstStyle/>
          <a:p>
            <a:r>
              <a:rPr lang="en-US" b="0" i="0" dirty="0">
                <a:solidFill>
                  <a:schemeClr val="tx2">
                    <a:lumMod val="50000"/>
                  </a:schemeClr>
                </a:solidFill>
                <a:effectLst/>
                <a:latin typeface="Open Sans" panose="020B0606030504020204" pitchFamily="34" charset="0"/>
              </a:rPr>
              <a:t>New Delhi, South Delhi</a:t>
            </a:r>
            <a:endParaRPr lang="en-US" dirty="0"/>
          </a:p>
        </p:txBody>
      </p:sp>
      <p:sp>
        <p:nvSpPr>
          <p:cNvPr id="47" name="TextBox 46">
            <a:extLst>
              <a:ext uri="{FF2B5EF4-FFF2-40B4-BE49-F238E27FC236}">
                <a16:creationId xmlns:a16="http://schemas.microsoft.com/office/drawing/2014/main" id="{E659D387-3BB5-D520-B33B-AE1FC5910DDA}"/>
              </a:ext>
            </a:extLst>
          </p:cNvPr>
          <p:cNvSpPr txBox="1"/>
          <p:nvPr/>
        </p:nvSpPr>
        <p:spPr>
          <a:xfrm>
            <a:off x="10140044" y="5325291"/>
            <a:ext cx="2010183" cy="523220"/>
          </a:xfrm>
          <a:prstGeom prst="rect">
            <a:avLst/>
          </a:prstGeom>
          <a:noFill/>
        </p:spPr>
        <p:txBody>
          <a:bodyPr wrap="square" rtlCol="0">
            <a:spAutoFit/>
          </a:bodyPr>
          <a:lstStyle/>
          <a:p>
            <a:r>
              <a:rPr lang="en-US" b="0" i="0" dirty="0">
                <a:solidFill>
                  <a:schemeClr val="tx2">
                    <a:lumMod val="50000"/>
                  </a:schemeClr>
                </a:solidFill>
                <a:effectLst/>
                <a:latin typeface="Open Sans" panose="020B0606030504020204" pitchFamily="34" charset="0"/>
              </a:rPr>
              <a:t>Delhi 110017, India</a:t>
            </a:r>
          </a:p>
          <a:p>
            <a:endParaRPr lang="en-US" dirty="0"/>
          </a:p>
        </p:txBody>
      </p:sp>
      <p:pic>
        <p:nvPicPr>
          <p:cNvPr id="48" name="Picture 47">
            <a:extLst>
              <a:ext uri="{FF2B5EF4-FFF2-40B4-BE49-F238E27FC236}">
                <a16:creationId xmlns:a16="http://schemas.microsoft.com/office/drawing/2014/main" id="{58CF9604-2A6B-FF6F-080F-B8A5FBEBDC2D}"/>
              </a:ext>
            </a:extLst>
          </p:cNvPr>
          <p:cNvPicPr>
            <a:picLocks noChangeAspect="1"/>
          </p:cNvPicPr>
          <p:nvPr/>
        </p:nvPicPr>
        <p:blipFill>
          <a:blip r:embed="rId7"/>
          <a:stretch>
            <a:fillRect/>
          </a:stretch>
        </p:blipFill>
        <p:spPr>
          <a:xfrm>
            <a:off x="839788" y="6109402"/>
            <a:ext cx="10434095" cy="577378"/>
          </a:xfrm>
          <a:prstGeom prst="rect">
            <a:avLst/>
          </a:prstGeom>
        </p:spPr>
      </p:pic>
      <p:pic>
        <p:nvPicPr>
          <p:cNvPr id="7170" name="Picture 2" descr="Five Amazing Things to Do in Palo Alto">
            <a:extLst>
              <a:ext uri="{FF2B5EF4-FFF2-40B4-BE49-F238E27FC236}">
                <a16:creationId xmlns:a16="http://schemas.microsoft.com/office/drawing/2014/main" id="{ECC13F2A-F8F4-422A-1323-842EF07533D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52237" y="2669731"/>
            <a:ext cx="2367505" cy="1293159"/>
          </a:xfrm>
          <a:prstGeom prst="rect">
            <a:avLst/>
          </a:prstGeom>
          <a:noFill/>
          <a:effectLst>
            <a:softEdge rad="83323"/>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AADC02B-F484-D2F9-15A6-6B658A2A5ABE}"/>
              </a:ext>
            </a:extLst>
          </p:cNvPr>
          <p:cNvSpPr txBox="1"/>
          <p:nvPr/>
        </p:nvSpPr>
        <p:spPr>
          <a:xfrm>
            <a:off x="2696880" y="4245081"/>
            <a:ext cx="1717124" cy="523220"/>
          </a:xfrm>
          <a:prstGeom prst="rect">
            <a:avLst/>
          </a:prstGeom>
          <a:noFill/>
        </p:spPr>
        <p:txBody>
          <a:bodyPr wrap="square" rtlCol="0">
            <a:spAutoFit/>
          </a:bodyPr>
          <a:lstStyle/>
          <a:p>
            <a:r>
              <a:rPr lang="en-US" dirty="0">
                <a:solidFill>
                  <a:schemeClr val="tx2">
                    <a:lumMod val="50000"/>
                  </a:schemeClr>
                </a:solidFill>
              </a:rPr>
              <a:t>Corporate Office</a:t>
            </a:r>
          </a:p>
          <a:p>
            <a:endParaRPr lang="en-US" dirty="0"/>
          </a:p>
        </p:txBody>
      </p:sp>
      <p:sp>
        <p:nvSpPr>
          <p:cNvPr id="5" name="TextBox 4">
            <a:extLst>
              <a:ext uri="{FF2B5EF4-FFF2-40B4-BE49-F238E27FC236}">
                <a16:creationId xmlns:a16="http://schemas.microsoft.com/office/drawing/2014/main" id="{7DEC3DE0-F640-6991-1C60-6675F3C99EB7}"/>
              </a:ext>
            </a:extLst>
          </p:cNvPr>
          <p:cNvSpPr txBox="1"/>
          <p:nvPr/>
        </p:nvSpPr>
        <p:spPr>
          <a:xfrm>
            <a:off x="2424714" y="4593113"/>
            <a:ext cx="2367505" cy="307777"/>
          </a:xfrm>
          <a:prstGeom prst="rect">
            <a:avLst/>
          </a:prstGeom>
          <a:noFill/>
        </p:spPr>
        <p:txBody>
          <a:bodyPr wrap="square" rtlCol="0">
            <a:spAutoFit/>
          </a:bodyPr>
          <a:lstStyle/>
          <a:p>
            <a:r>
              <a:rPr lang="en-US" dirty="0">
                <a:solidFill>
                  <a:schemeClr val="tx2">
                    <a:lumMod val="50000"/>
                  </a:schemeClr>
                </a:solidFill>
              </a:rPr>
              <a:t>Stanford Research Park</a:t>
            </a:r>
          </a:p>
        </p:txBody>
      </p:sp>
      <p:sp>
        <p:nvSpPr>
          <p:cNvPr id="7" name="TextBox 6">
            <a:extLst>
              <a:ext uri="{FF2B5EF4-FFF2-40B4-BE49-F238E27FC236}">
                <a16:creationId xmlns:a16="http://schemas.microsoft.com/office/drawing/2014/main" id="{ED50C1A2-927C-8E74-06CC-BAED9D1220DB}"/>
              </a:ext>
            </a:extLst>
          </p:cNvPr>
          <p:cNvSpPr txBox="1"/>
          <p:nvPr/>
        </p:nvSpPr>
        <p:spPr>
          <a:xfrm>
            <a:off x="2526963" y="4875303"/>
            <a:ext cx="2367505" cy="307777"/>
          </a:xfrm>
          <a:prstGeom prst="rect">
            <a:avLst/>
          </a:prstGeom>
          <a:noFill/>
        </p:spPr>
        <p:txBody>
          <a:bodyPr wrap="square" rtlCol="0">
            <a:spAutoFit/>
          </a:bodyPr>
          <a:lstStyle/>
          <a:p>
            <a:r>
              <a:rPr lang="en-US" dirty="0">
                <a:solidFill>
                  <a:schemeClr val="tx2">
                    <a:lumMod val="50000"/>
                  </a:schemeClr>
                </a:solidFill>
              </a:rPr>
              <a:t>3260 Hillview Avenue</a:t>
            </a:r>
          </a:p>
        </p:txBody>
      </p:sp>
      <p:sp>
        <p:nvSpPr>
          <p:cNvPr id="10" name="TextBox 9">
            <a:extLst>
              <a:ext uri="{FF2B5EF4-FFF2-40B4-BE49-F238E27FC236}">
                <a16:creationId xmlns:a16="http://schemas.microsoft.com/office/drawing/2014/main" id="{B181204C-51FD-0531-0B05-7DF030F65116}"/>
              </a:ext>
            </a:extLst>
          </p:cNvPr>
          <p:cNvSpPr txBox="1"/>
          <p:nvPr/>
        </p:nvSpPr>
        <p:spPr>
          <a:xfrm>
            <a:off x="2574976" y="5154662"/>
            <a:ext cx="2367505" cy="307777"/>
          </a:xfrm>
          <a:prstGeom prst="rect">
            <a:avLst/>
          </a:prstGeom>
          <a:noFill/>
        </p:spPr>
        <p:txBody>
          <a:bodyPr wrap="square" rtlCol="0">
            <a:spAutoFit/>
          </a:bodyPr>
          <a:lstStyle/>
          <a:p>
            <a:r>
              <a:rPr lang="en-US" dirty="0">
                <a:solidFill>
                  <a:schemeClr val="tx2">
                    <a:lumMod val="50000"/>
                  </a:schemeClr>
                </a:solidFill>
              </a:rPr>
              <a:t>Palo Alto, Ca 94304</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13904</TotalTime>
  <Words>2411</Words>
  <Application>Microsoft Macintosh PowerPoint</Application>
  <PresentationFormat>Widescreen</PresentationFormat>
  <Paragraphs>109</Paragraphs>
  <Slides>14</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Circularstd book</vt:lpstr>
      <vt:lpstr>Montserrat</vt:lpstr>
      <vt:lpstr>nb_international_proregular</vt:lpstr>
      <vt:lpstr>Open Sans</vt:lpstr>
      <vt:lpstr>Source Sans 3</vt:lpstr>
      <vt:lpstr>Office Theme</vt:lpstr>
      <vt:lpstr>PowerPoint Presentation</vt:lpstr>
      <vt:lpstr>INVENTUS LAW </vt:lpstr>
      <vt:lpstr>PowerPoint Presentation</vt:lpstr>
      <vt:lpstr>PowerPoint Presentation</vt:lpstr>
      <vt:lpstr>OUR PARTNERS</vt:lpstr>
      <vt:lpstr>OUR PARTNERS</vt:lpstr>
      <vt:lpstr>OUR CLIENTS IN THE NEWS</vt:lpstr>
      <vt:lpstr>OUR CLIENTS IN THE NEWS</vt:lpstr>
      <vt:lpstr>OUR CLIENTS IN THE NEWS</vt:lpstr>
      <vt:lpstr>OUR CLIENTS IN THE NEWS</vt:lpstr>
      <vt:lpstr>OUR CLIENTS IN THE NEWS</vt:lpstr>
      <vt:lpstr>SOME OF OUR CLIENTS </vt:lpstr>
      <vt:lpstr>OTHER HIGHLIGHTS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Parikshith Virupaksha</dc:creator>
  <cp:lastModifiedBy>Anil Advani</cp:lastModifiedBy>
  <cp:revision>23</cp:revision>
  <dcterms:created xsi:type="dcterms:W3CDTF">2020-10-22T05:08:51Z</dcterms:created>
  <dcterms:modified xsi:type="dcterms:W3CDTF">2025-03-21T17:10:25Z</dcterms:modified>
</cp:coreProperties>
</file>